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3" r:id="rId2"/>
    <p:sldId id="28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84" y="-8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CB9FC-984E-4BF5-96F2-A6746958E047}" type="datetimeFigureOut">
              <a:rPr lang="fr-FR" smtClean="0"/>
              <a:t>11/01/2012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C2025-7689-4CCF-B3FB-92B8A77EBB83}"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BC2025-7689-4CCF-B3FB-92B8A77EBB83}" type="slidenum">
              <a:rPr lang="fr-FR" smtClean="0"/>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0D2C92-072E-4EC2-AB16-49FE8045E79A}" type="datetimeFigureOut">
              <a:rPr lang="fr-FR" smtClean="0"/>
              <a:t>11/01/2012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0D2C92-072E-4EC2-AB16-49FE8045E79A}" type="datetimeFigureOut">
              <a:rPr lang="fr-FR" smtClean="0"/>
              <a:t>11/01/2012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50D2C92-072E-4EC2-AB16-49FE8045E79A}" type="datetimeFigureOut">
              <a:rPr lang="fr-FR" smtClean="0"/>
              <a:t>11/01/2012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0D2C92-072E-4EC2-AB16-49FE8045E79A}" type="datetimeFigureOut">
              <a:rPr lang="fr-FR" smtClean="0"/>
              <a:t>11/01/2012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0D2C92-072E-4EC2-AB16-49FE8045E79A}" type="datetimeFigureOut">
              <a:rPr lang="fr-FR" smtClean="0"/>
              <a:t>11/01/2012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0D2C92-072E-4EC2-AB16-49FE8045E79A}" type="datetimeFigureOut">
              <a:rPr lang="fr-FR" smtClean="0"/>
              <a:t>11/01/2012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C1F39F-FD82-40BA-B0B6-B6E5F40CB1B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D2C92-072E-4EC2-AB16-49FE8045E79A}" type="datetimeFigureOut">
              <a:rPr lang="fr-FR" smtClean="0"/>
              <a:t>11/01/2012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1F39F-FD82-40BA-B0B6-B6E5F40CB1B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916832"/>
            <a:ext cx="5760640" cy="1323439"/>
          </a:xfrm>
          <a:prstGeom prst="rect">
            <a:avLst/>
          </a:prstGeom>
        </p:spPr>
        <p:txBody>
          <a:bodyPr wrap="square">
            <a:spAutoFit/>
          </a:bodyPr>
          <a:lstStyle/>
          <a:p>
            <a:r>
              <a:rPr lang="fr-FR" sz="4000" b="1" dirty="0"/>
              <a:t>EVALUATION DU </a:t>
            </a:r>
            <a:r>
              <a:rPr lang="fr-FR" sz="4000" b="1" dirty="0" smtClean="0"/>
              <a:t>COUPLE</a:t>
            </a:r>
          </a:p>
          <a:p>
            <a:pPr algn="ctr"/>
            <a:r>
              <a:rPr lang="fr-FR" sz="4000" b="1" dirty="0" smtClean="0"/>
              <a:t>PRODUIT/MARCHÉ</a:t>
            </a:r>
            <a:endParaRPr lang="fr-F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796950"/>
          </a:xfrm>
        </p:spPr>
        <p:txBody>
          <a:bodyPr>
            <a:normAutofit fontScale="90000"/>
          </a:bodyPr>
          <a:lstStyle/>
          <a:p>
            <a:r>
              <a:rPr lang="fr-FR" dirty="0" smtClean="0"/>
              <a:t>Classification stratégique du patrimoine technologique</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dirty="0" smtClean="0">
                <a:solidFill>
                  <a:schemeClr val="tx2"/>
                </a:solidFill>
              </a:rPr>
              <a:t>Deux </a:t>
            </a:r>
            <a:r>
              <a:rPr lang="fr-FR" dirty="0">
                <a:solidFill>
                  <a:schemeClr val="tx2"/>
                </a:solidFill>
              </a:rPr>
              <a:t>critères du point de vue stratégique:</a:t>
            </a:r>
          </a:p>
          <a:p>
            <a:r>
              <a:rPr lang="fr-FR" dirty="0" smtClean="0"/>
              <a:t>Stade </a:t>
            </a:r>
            <a:r>
              <a:rPr lang="fr-FR" dirty="0"/>
              <a:t>de maturité de la technologie (émergente, </a:t>
            </a:r>
            <a:r>
              <a:rPr lang="fr-FR" dirty="0" smtClean="0"/>
              <a:t>stable, déclin</a:t>
            </a:r>
            <a:r>
              <a:rPr lang="fr-FR" dirty="0"/>
              <a:t>…)</a:t>
            </a:r>
          </a:p>
          <a:p>
            <a:r>
              <a:rPr lang="fr-FR" dirty="0" smtClean="0"/>
              <a:t>Degré </a:t>
            </a:r>
            <a:r>
              <a:rPr lang="fr-FR" dirty="0"/>
              <a:t>de banalisation</a:t>
            </a:r>
          </a:p>
          <a:p>
            <a:pPr lvl="1"/>
            <a:r>
              <a:rPr lang="fr-FR" dirty="0" smtClean="0"/>
              <a:t>Est-elle </a:t>
            </a:r>
            <a:r>
              <a:rPr lang="fr-FR" dirty="0"/>
              <a:t>possédée par une ou quelques </a:t>
            </a:r>
            <a:r>
              <a:rPr lang="fr-FR" dirty="0" smtClean="0"/>
              <a:t>entreprises «</a:t>
            </a:r>
            <a:r>
              <a:rPr lang="fr-FR" dirty="0"/>
              <a:t>avancées»</a:t>
            </a:r>
          </a:p>
          <a:p>
            <a:pPr lvl="1"/>
            <a:r>
              <a:rPr lang="fr-FR" dirty="0" smtClean="0"/>
              <a:t>Ou </a:t>
            </a:r>
            <a:r>
              <a:rPr lang="fr-FR" dirty="0"/>
              <a:t>au contraire toutes les entreprises opérant dans </a:t>
            </a:r>
            <a:r>
              <a:rPr lang="fr-FR" dirty="0" smtClean="0"/>
              <a:t>le métier </a:t>
            </a:r>
            <a:r>
              <a:rPr lang="fr-FR" dirty="0"/>
              <a:t>l’utilise</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229600" cy="652934"/>
          </a:xfrm>
        </p:spPr>
        <p:txBody>
          <a:bodyPr>
            <a:normAutofit fontScale="90000"/>
          </a:bodyPr>
          <a:lstStyle/>
          <a:p>
            <a:r>
              <a:rPr lang="fr-FR" dirty="0" smtClean="0"/>
              <a:t>Choix de portefeuille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Comment une entreprise peut-elle évaluer la cohérence </a:t>
            </a:r>
            <a:r>
              <a:rPr lang="fr-FR" dirty="0" smtClean="0"/>
              <a:t>de l’ensemble </a:t>
            </a:r>
            <a:r>
              <a:rPr lang="fr-FR" dirty="0"/>
              <a:t>de son portefeuille d’activités stratégiques </a:t>
            </a:r>
            <a:r>
              <a:rPr lang="fr-FR" dirty="0" smtClean="0"/>
              <a:t>c’est-à-dire </a:t>
            </a:r>
            <a:r>
              <a:rPr lang="fr-FR" dirty="0"/>
              <a:t>ensemble des </a:t>
            </a:r>
            <a:r>
              <a:rPr lang="fr-FR" dirty="0" smtClean="0"/>
              <a:t>couples </a:t>
            </a:r>
          </a:p>
          <a:p>
            <a:pPr algn="ctr">
              <a:buNone/>
            </a:pPr>
            <a:r>
              <a:rPr lang="fr-FR" u="sng" dirty="0" smtClean="0">
                <a:solidFill>
                  <a:schemeClr val="tx2">
                    <a:lumMod val="75000"/>
                  </a:schemeClr>
                </a:solidFill>
              </a:rPr>
              <a:t>position </a:t>
            </a:r>
            <a:r>
              <a:rPr lang="fr-FR" u="sng" dirty="0">
                <a:solidFill>
                  <a:schemeClr val="tx2">
                    <a:lumMod val="75000"/>
                  </a:schemeClr>
                </a:solidFill>
              </a:rPr>
              <a:t>concurrentielle/segment stratégique</a:t>
            </a:r>
          </a:p>
          <a:p>
            <a:r>
              <a:rPr lang="fr-FR" dirty="0" smtClean="0"/>
              <a:t>Démarche</a:t>
            </a:r>
            <a:r>
              <a:rPr lang="fr-FR" dirty="0"/>
              <a:t>: s’intéresser simultanément à l’attrait du </a:t>
            </a:r>
            <a:r>
              <a:rPr lang="fr-FR" dirty="0" smtClean="0"/>
              <a:t>secteur et </a:t>
            </a:r>
            <a:r>
              <a:rPr lang="fr-FR" dirty="0"/>
              <a:t>à la position concurrentielle pour chaque DAS</a:t>
            </a:r>
          </a:p>
          <a:p>
            <a:pPr>
              <a:buNone/>
            </a:pPr>
            <a:r>
              <a:rPr lang="fr-FR" sz="2600" dirty="0" smtClean="0"/>
              <a:t>		</a:t>
            </a:r>
            <a:r>
              <a:rPr lang="fr-FR" sz="2600" dirty="0" smtClean="0">
                <a:solidFill>
                  <a:srgbClr val="00B050"/>
                </a:solidFill>
              </a:rPr>
              <a:t>Matrices </a:t>
            </a:r>
            <a:r>
              <a:rPr lang="fr-FR" sz="2600" dirty="0">
                <a:solidFill>
                  <a:srgbClr val="00B050"/>
                </a:solidFill>
              </a:rPr>
              <a:t>stratégiques outils de gestion </a:t>
            </a:r>
            <a:endParaRPr lang="fr-FR" sz="2600" dirty="0" smtClean="0">
              <a:solidFill>
                <a:srgbClr val="00B050"/>
              </a:solidFill>
            </a:endParaRPr>
          </a:p>
          <a:p>
            <a:pPr>
              <a:buNone/>
            </a:pPr>
            <a:r>
              <a:rPr lang="fr-FR" sz="2600" dirty="0" smtClean="0">
                <a:solidFill>
                  <a:srgbClr val="00B050"/>
                </a:solidFill>
              </a:rPr>
              <a:t>		d’un </a:t>
            </a:r>
            <a:r>
              <a:rPr lang="fr-FR" sz="2600" dirty="0">
                <a:solidFill>
                  <a:srgbClr val="00B050"/>
                </a:solidFill>
              </a:rPr>
              <a:t>portefeuille d’activités</a:t>
            </a:r>
          </a:p>
          <a:p>
            <a:endParaRPr lang="fr-FR" dirty="0"/>
          </a:p>
        </p:txBody>
      </p:sp>
      <p:sp>
        <p:nvSpPr>
          <p:cNvPr id="4" name="Flèche courbée vers la gauche 3"/>
          <p:cNvSpPr/>
          <p:nvPr/>
        </p:nvSpPr>
        <p:spPr>
          <a:xfrm>
            <a:off x="7164288" y="4797152"/>
            <a:ext cx="720080"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868958"/>
          </a:xfrm>
        </p:spPr>
        <p:txBody>
          <a:bodyPr>
            <a:normAutofit fontScale="90000"/>
          </a:bodyPr>
          <a:lstStyle/>
          <a:p>
            <a:r>
              <a:rPr lang="fr-FR" dirty="0" smtClean="0"/>
              <a:t>Matrice BCG</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a:t>Entreprise découpée en domaine d’activité constitué </a:t>
            </a:r>
            <a:r>
              <a:rPr lang="fr-FR" dirty="0" smtClean="0"/>
              <a:t>de produits/services</a:t>
            </a:r>
            <a:r>
              <a:rPr lang="fr-FR" dirty="0"/>
              <a:t>, clientèle/techniques homogènes</a:t>
            </a:r>
          </a:p>
          <a:p>
            <a:r>
              <a:rPr lang="fr-FR" dirty="0" smtClean="0"/>
              <a:t>Chaque </a:t>
            </a:r>
            <a:r>
              <a:rPr lang="fr-FR" dirty="0"/>
              <a:t>domaine évalué par rapport à la concurrence selon </a:t>
            </a:r>
            <a:r>
              <a:rPr lang="fr-FR" dirty="0" smtClean="0"/>
              <a:t>2 variables </a:t>
            </a:r>
            <a:r>
              <a:rPr lang="fr-FR" dirty="0"/>
              <a:t>stratégiques:</a:t>
            </a:r>
          </a:p>
          <a:p>
            <a:pPr lvl="1"/>
            <a:r>
              <a:rPr lang="fr-FR" dirty="0" smtClean="0">
                <a:solidFill>
                  <a:schemeClr val="tx2"/>
                </a:solidFill>
              </a:rPr>
              <a:t>Taux </a:t>
            </a:r>
            <a:r>
              <a:rPr lang="fr-FR" dirty="0">
                <a:solidFill>
                  <a:schemeClr val="tx2"/>
                </a:solidFill>
              </a:rPr>
              <a:t>de croissance du </a:t>
            </a:r>
            <a:r>
              <a:rPr lang="fr-FR" dirty="0" smtClean="0">
                <a:solidFill>
                  <a:schemeClr val="tx2"/>
                </a:solidFill>
              </a:rPr>
              <a:t>DAS </a:t>
            </a:r>
            <a:r>
              <a:rPr lang="fr-FR" dirty="0" smtClean="0"/>
              <a:t>(</a:t>
            </a:r>
            <a:r>
              <a:rPr lang="fr-FR" dirty="0"/>
              <a:t>attrait du marché)</a:t>
            </a:r>
          </a:p>
          <a:p>
            <a:pPr lvl="1"/>
            <a:r>
              <a:rPr lang="fr-FR" dirty="0" smtClean="0">
                <a:solidFill>
                  <a:schemeClr val="tx2"/>
                </a:solidFill>
              </a:rPr>
              <a:t>Part </a:t>
            </a:r>
            <a:r>
              <a:rPr lang="fr-FR" dirty="0">
                <a:solidFill>
                  <a:schemeClr val="tx2"/>
                </a:solidFill>
              </a:rPr>
              <a:t>de marché </a:t>
            </a:r>
            <a:r>
              <a:rPr lang="fr-FR" dirty="0" smtClean="0">
                <a:solidFill>
                  <a:schemeClr val="tx2"/>
                </a:solidFill>
              </a:rPr>
              <a:t>relative </a:t>
            </a:r>
            <a:r>
              <a:rPr lang="fr-FR" dirty="0" smtClean="0"/>
              <a:t>de </a:t>
            </a:r>
            <a:r>
              <a:rPr lang="fr-FR" dirty="0"/>
              <a:t>l’entreprise sur ce segment(atout de l’entreprise)</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3" cstate="print"/>
          <a:srcRect/>
          <a:stretch>
            <a:fillRect/>
          </a:stretch>
        </p:blipFill>
        <p:spPr bwMode="auto">
          <a:xfrm>
            <a:off x="39799" y="476672"/>
            <a:ext cx="9104201"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3" cstate="print"/>
          <a:srcRect/>
          <a:stretch>
            <a:fillRect/>
          </a:stretch>
        </p:blipFill>
        <p:spPr bwMode="auto">
          <a:xfrm>
            <a:off x="0" y="476672"/>
            <a:ext cx="9081001" cy="609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3" cstate="print"/>
          <a:srcRect/>
          <a:stretch>
            <a:fillRect/>
          </a:stretch>
        </p:blipFill>
        <p:spPr bwMode="auto">
          <a:xfrm>
            <a:off x="0" y="620688"/>
            <a:ext cx="9144000" cy="5886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85000" lnSpcReduction="20000"/>
          </a:bodyPr>
          <a:lstStyle/>
          <a:p>
            <a:pPr algn="ctr">
              <a:buNone/>
            </a:pPr>
            <a:r>
              <a:rPr lang="fr-FR" sz="4600" dirty="0">
                <a:solidFill>
                  <a:schemeClr val="tx2"/>
                </a:solidFill>
              </a:rPr>
              <a:t>Présentation de «Google»</a:t>
            </a:r>
          </a:p>
          <a:p>
            <a:pPr>
              <a:buNone/>
            </a:pPr>
            <a:r>
              <a:rPr lang="fr-FR" dirty="0"/>
              <a:t>Fondée en 1997 par deux étudiants, Larry Page et </a:t>
            </a:r>
            <a:r>
              <a:rPr lang="fr-FR" dirty="0" err="1"/>
              <a:t>Sergey</a:t>
            </a:r>
            <a:r>
              <a:rPr lang="fr-FR" dirty="0"/>
              <a:t> Brin</a:t>
            </a:r>
            <a:r>
              <a:rPr lang="fr-FR" dirty="0" smtClean="0"/>
              <a:t>, Google </a:t>
            </a:r>
            <a:r>
              <a:rPr lang="fr-FR" dirty="0"/>
              <a:t>édite depuis son début un moteur de recherche qui </a:t>
            </a:r>
            <a:r>
              <a:rPr lang="fr-FR" dirty="0" smtClean="0"/>
              <a:t>est devenu </a:t>
            </a:r>
            <a:r>
              <a:rPr lang="fr-FR" dirty="0"/>
              <a:t>avec le temps le plus populaire dans le monde, </a:t>
            </a:r>
            <a:r>
              <a:rPr lang="fr-FR" dirty="0" smtClean="0"/>
              <a:t>Google </a:t>
            </a:r>
            <a:r>
              <a:rPr lang="fr-FR" dirty="0" err="1" smtClean="0"/>
              <a:t>Search</a:t>
            </a:r>
            <a:r>
              <a:rPr lang="fr-FR" dirty="0" smtClean="0"/>
              <a:t> </a:t>
            </a:r>
            <a:r>
              <a:rPr lang="fr-FR" dirty="0"/>
              <a:t>qui avait le nom de code </a:t>
            </a:r>
            <a:r>
              <a:rPr lang="fr-FR" dirty="0" err="1"/>
              <a:t>BackRub</a:t>
            </a:r>
            <a:r>
              <a:rPr lang="fr-FR" dirty="0"/>
              <a:t> (1995-1997</a:t>
            </a:r>
            <a:r>
              <a:rPr lang="fr-FR" dirty="0" smtClean="0"/>
              <a:t>).</a:t>
            </a:r>
          </a:p>
          <a:p>
            <a:pPr>
              <a:buNone/>
            </a:pPr>
            <a:r>
              <a:rPr lang="fr-FR" dirty="0" smtClean="0"/>
              <a:t>Google </a:t>
            </a:r>
            <a:r>
              <a:rPr lang="fr-FR" dirty="0"/>
              <a:t>a mis les pieds depuis des années dans différents </a:t>
            </a:r>
            <a:r>
              <a:rPr lang="fr-FR" dirty="0" smtClean="0"/>
              <a:t>secteurs du </a:t>
            </a:r>
            <a:r>
              <a:rPr lang="fr-FR" dirty="0"/>
              <a:t>web, tels que les vidéos en ligne, la bureautique en ligne </a:t>
            </a:r>
            <a:r>
              <a:rPr lang="fr-FR" dirty="0" smtClean="0"/>
              <a:t>et récemment </a:t>
            </a:r>
            <a:r>
              <a:rPr lang="fr-FR" dirty="0"/>
              <a:t>les navigateurs web.</a:t>
            </a:r>
          </a:p>
          <a:p>
            <a:pPr>
              <a:buNone/>
            </a:pPr>
            <a:r>
              <a:rPr lang="fr-FR" i="1" dirty="0">
                <a:solidFill>
                  <a:schemeClr val="tx2"/>
                </a:solidFill>
              </a:rPr>
              <a:t>Plus de 60% des requêtes émises par les internautes dans le </a:t>
            </a:r>
            <a:r>
              <a:rPr lang="fr-FR" i="1" dirty="0" smtClean="0">
                <a:solidFill>
                  <a:schemeClr val="tx2"/>
                </a:solidFill>
              </a:rPr>
              <a:t>monde ont </a:t>
            </a:r>
            <a:r>
              <a:rPr lang="fr-FR" i="1" dirty="0">
                <a:solidFill>
                  <a:schemeClr val="tx2"/>
                </a:solidFill>
              </a:rPr>
              <a:t>pour origine Google</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3" cstate="print"/>
          <a:srcRect/>
          <a:stretch>
            <a:fillRect/>
          </a:stretch>
        </p:blipFill>
        <p:spPr bwMode="auto">
          <a:xfrm>
            <a:off x="36760" y="476672"/>
            <a:ext cx="9107240" cy="6077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92500"/>
          </a:bodyPr>
          <a:lstStyle/>
          <a:p>
            <a:pPr algn="ctr">
              <a:buNone/>
            </a:pPr>
            <a:r>
              <a:rPr lang="fr-FR" b="1" dirty="0">
                <a:solidFill>
                  <a:schemeClr val="tx2"/>
                </a:solidFill>
              </a:rPr>
              <a:t>Valeur de «Google»</a:t>
            </a:r>
          </a:p>
          <a:p>
            <a:pPr>
              <a:buNone/>
            </a:pPr>
            <a:r>
              <a:rPr lang="fr-FR" dirty="0"/>
              <a:t>Durant 2007 et 2008, Google a généré à peu prés 20 billions </a:t>
            </a:r>
            <a:r>
              <a:rPr lang="fr-FR" dirty="0" smtClean="0"/>
              <a:t>de dollars </a:t>
            </a:r>
            <a:r>
              <a:rPr lang="fr-FR" dirty="0"/>
              <a:t>comme revenue avec un profit net de 4,85 billions. </a:t>
            </a:r>
            <a:r>
              <a:rPr lang="fr-FR" dirty="0" smtClean="0"/>
              <a:t>La valeur </a:t>
            </a:r>
            <a:r>
              <a:rPr lang="fr-FR" dirty="0"/>
              <a:t>de Google est aujourd’hui estimée à 142 billions de dollars.</a:t>
            </a:r>
          </a:p>
          <a:p>
            <a:pPr>
              <a:buNone/>
            </a:pPr>
            <a:r>
              <a:rPr lang="fr-FR" dirty="0"/>
              <a:t>Dans le secteur de la technologie informatique, seulement </a:t>
            </a:r>
            <a:r>
              <a:rPr lang="fr-FR" dirty="0" smtClean="0"/>
              <a:t>trois entreprises </a:t>
            </a:r>
            <a:r>
              <a:rPr lang="fr-FR" dirty="0"/>
              <a:t>ont un quota meilleur: Microsoft (créée il y a 34 ans),IBM (créée il y a 97 ans) et Apple (créée il ya 32 ans).</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3" cstate="print"/>
          <a:srcRect/>
          <a:stretch>
            <a:fillRect/>
          </a:stretch>
        </p:blipFill>
        <p:spPr bwMode="auto">
          <a:xfrm>
            <a:off x="0" y="761708"/>
            <a:ext cx="9143999" cy="6202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96752"/>
            <a:ext cx="8352928" cy="4524315"/>
          </a:xfrm>
          <a:prstGeom prst="rect">
            <a:avLst/>
          </a:prstGeom>
        </p:spPr>
        <p:txBody>
          <a:bodyPr wrap="square">
            <a:spAutoFit/>
          </a:bodyPr>
          <a:lstStyle/>
          <a:p>
            <a:pPr algn="ctr"/>
            <a:r>
              <a:rPr lang="fr-FR" sz="3600" b="1" dirty="0" smtClean="0">
                <a:solidFill>
                  <a:srgbClr val="002060"/>
                </a:solidFill>
              </a:rPr>
              <a:t>Introduction</a:t>
            </a:r>
          </a:p>
          <a:p>
            <a:pPr algn="ctr"/>
            <a:r>
              <a:rPr lang="fr-FR" sz="3600" b="1" dirty="0" smtClean="0">
                <a:solidFill>
                  <a:srgbClr val="002060"/>
                </a:solidFill>
              </a:rPr>
              <a:t>Segmentation stratégique</a:t>
            </a:r>
          </a:p>
          <a:p>
            <a:pPr algn="ctr"/>
            <a:r>
              <a:rPr lang="fr-FR" sz="3600" b="1" dirty="0" smtClean="0">
                <a:solidFill>
                  <a:srgbClr val="002060"/>
                </a:solidFill>
              </a:rPr>
              <a:t>Le </a:t>
            </a:r>
            <a:r>
              <a:rPr lang="fr-FR" sz="3600" b="1" dirty="0">
                <a:solidFill>
                  <a:srgbClr val="002060"/>
                </a:solidFill>
              </a:rPr>
              <a:t>couple </a:t>
            </a:r>
            <a:r>
              <a:rPr lang="fr-FR" sz="3600" b="1" dirty="0" smtClean="0">
                <a:solidFill>
                  <a:srgbClr val="002060"/>
                </a:solidFill>
              </a:rPr>
              <a:t>Produit/Marché</a:t>
            </a:r>
          </a:p>
          <a:p>
            <a:pPr algn="ctr"/>
            <a:r>
              <a:rPr lang="fr-FR" sz="3600" b="1" dirty="0" smtClean="0">
                <a:solidFill>
                  <a:srgbClr val="002060"/>
                </a:solidFill>
              </a:rPr>
              <a:t>Cycle </a:t>
            </a:r>
            <a:r>
              <a:rPr lang="fr-FR" sz="3600" b="1" dirty="0">
                <a:solidFill>
                  <a:srgbClr val="002060"/>
                </a:solidFill>
              </a:rPr>
              <a:t>de vie du </a:t>
            </a:r>
            <a:r>
              <a:rPr lang="fr-FR" sz="3600" b="1" dirty="0" smtClean="0">
                <a:solidFill>
                  <a:srgbClr val="002060"/>
                </a:solidFill>
              </a:rPr>
              <a:t>produit</a:t>
            </a:r>
          </a:p>
          <a:p>
            <a:pPr algn="ctr"/>
            <a:r>
              <a:rPr lang="fr-FR" sz="3600" b="1" dirty="0" smtClean="0">
                <a:solidFill>
                  <a:srgbClr val="002060"/>
                </a:solidFill>
              </a:rPr>
              <a:t>Evaluation </a:t>
            </a:r>
            <a:r>
              <a:rPr lang="fr-FR" sz="3600" b="1" dirty="0">
                <a:solidFill>
                  <a:srgbClr val="002060"/>
                </a:solidFill>
              </a:rPr>
              <a:t>de la technologie</a:t>
            </a:r>
          </a:p>
          <a:p>
            <a:pPr algn="ctr"/>
            <a:r>
              <a:rPr lang="fr-FR" sz="3600" b="1" dirty="0">
                <a:solidFill>
                  <a:srgbClr val="002060"/>
                </a:solidFill>
              </a:rPr>
              <a:t>Analyse du portefeuille d’activités</a:t>
            </a:r>
          </a:p>
          <a:p>
            <a:pPr algn="ctr"/>
            <a:r>
              <a:rPr lang="fr-FR" sz="3600" b="1" dirty="0">
                <a:solidFill>
                  <a:srgbClr val="002060"/>
                </a:solidFill>
              </a:rPr>
              <a:t>Cas pratique «</a:t>
            </a:r>
            <a:r>
              <a:rPr lang="fr-FR" sz="3600" b="1" dirty="0" smtClean="0">
                <a:solidFill>
                  <a:srgbClr val="002060"/>
                </a:solidFill>
              </a:rPr>
              <a:t>Google»</a:t>
            </a:r>
          </a:p>
          <a:p>
            <a:pPr algn="ctr"/>
            <a:r>
              <a:rPr lang="fr-FR" sz="3600" b="1" dirty="0" smtClean="0">
                <a:solidFill>
                  <a:srgbClr val="002060"/>
                </a:solidFill>
              </a:rPr>
              <a:t>Conclusion</a:t>
            </a:r>
            <a:endParaRPr lang="fr-FR" sz="3600"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92500" lnSpcReduction="20000"/>
          </a:bodyPr>
          <a:lstStyle/>
          <a:p>
            <a:pPr algn="ctr">
              <a:buNone/>
            </a:pPr>
            <a:r>
              <a:rPr lang="fr-FR" sz="5100" b="1" dirty="0">
                <a:solidFill>
                  <a:schemeClr val="tx2"/>
                </a:solidFill>
              </a:rPr>
              <a:t>DAS de «Google»</a:t>
            </a:r>
          </a:p>
          <a:p>
            <a:pPr>
              <a:buNone/>
            </a:pPr>
            <a:r>
              <a:rPr lang="fr-FR" dirty="0"/>
              <a:t>Parmi les DAS de Google, citons</a:t>
            </a:r>
            <a:r>
              <a:rPr lang="fr-FR" dirty="0" smtClean="0"/>
              <a:t>:</a:t>
            </a:r>
          </a:p>
          <a:p>
            <a:pPr>
              <a:buNone/>
            </a:pPr>
            <a:r>
              <a:rPr lang="fr-FR" dirty="0" smtClean="0"/>
              <a:t>• Google </a:t>
            </a:r>
            <a:r>
              <a:rPr lang="fr-FR" dirty="0" err="1"/>
              <a:t>Search</a:t>
            </a:r>
            <a:r>
              <a:rPr lang="fr-FR" dirty="0"/>
              <a:t> / recherche en ligne</a:t>
            </a:r>
          </a:p>
          <a:p>
            <a:pPr>
              <a:buNone/>
            </a:pPr>
            <a:r>
              <a:rPr lang="fr-FR" dirty="0" smtClean="0"/>
              <a:t>• Google </a:t>
            </a:r>
            <a:r>
              <a:rPr lang="fr-FR" dirty="0"/>
              <a:t>Chrome / navigation en ligne</a:t>
            </a:r>
          </a:p>
          <a:p>
            <a:pPr>
              <a:buNone/>
            </a:pPr>
            <a:r>
              <a:rPr lang="fr-FR" dirty="0" smtClean="0"/>
              <a:t>• Google </a:t>
            </a:r>
            <a:r>
              <a:rPr lang="fr-FR" dirty="0" err="1"/>
              <a:t>Blogger</a:t>
            </a:r>
            <a:r>
              <a:rPr lang="fr-FR" dirty="0"/>
              <a:t> / </a:t>
            </a:r>
            <a:r>
              <a:rPr lang="fr-FR" dirty="0" err="1"/>
              <a:t>Bloggueurs</a:t>
            </a:r>
            <a:endParaRPr lang="fr-FR" dirty="0"/>
          </a:p>
          <a:p>
            <a:pPr>
              <a:buNone/>
            </a:pPr>
            <a:r>
              <a:rPr lang="fr-FR" dirty="0" smtClean="0"/>
              <a:t>• Google </a:t>
            </a:r>
            <a:r>
              <a:rPr lang="fr-FR" dirty="0" err="1"/>
              <a:t>Analytics</a:t>
            </a:r>
            <a:r>
              <a:rPr lang="fr-FR" dirty="0"/>
              <a:t> / Statistiques en ligne</a:t>
            </a:r>
          </a:p>
          <a:p>
            <a:pPr>
              <a:buNone/>
            </a:pPr>
            <a:r>
              <a:rPr lang="fr-FR" dirty="0" smtClean="0"/>
              <a:t>• Google </a:t>
            </a:r>
            <a:r>
              <a:rPr lang="fr-FR" dirty="0"/>
              <a:t>Vidéo / Vidéo en ligne</a:t>
            </a:r>
          </a:p>
          <a:p>
            <a:pPr>
              <a:buNone/>
            </a:pPr>
            <a:r>
              <a:rPr lang="fr-FR" dirty="0" smtClean="0"/>
              <a:t>• Google </a:t>
            </a:r>
            <a:r>
              <a:rPr lang="fr-FR" dirty="0" err="1"/>
              <a:t>Apps</a:t>
            </a:r>
            <a:r>
              <a:rPr lang="fr-FR" dirty="0"/>
              <a:t> Premium / suite bureautique pour entreprises</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3" cstate="print"/>
          <a:srcRect/>
          <a:stretch>
            <a:fillRect/>
          </a:stretch>
        </p:blipFill>
        <p:spPr bwMode="auto">
          <a:xfrm>
            <a:off x="0" y="618564"/>
            <a:ext cx="9144000" cy="6239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3" cstate="print"/>
          <a:srcRect/>
          <a:stretch>
            <a:fillRect/>
          </a:stretch>
        </p:blipFill>
        <p:spPr bwMode="auto">
          <a:xfrm>
            <a:off x="61895" y="618523"/>
            <a:ext cx="9082105" cy="623947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92500" lnSpcReduction="10000"/>
          </a:bodyPr>
          <a:lstStyle/>
          <a:p>
            <a:pPr algn="ctr">
              <a:buNone/>
            </a:pPr>
            <a:r>
              <a:rPr lang="fr-FR" sz="3500" b="1" dirty="0">
                <a:solidFill>
                  <a:srgbClr val="002060"/>
                </a:solidFill>
              </a:rPr>
              <a:t>Technologie de «Google»</a:t>
            </a:r>
          </a:p>
          <a:p>
            <a:pPr>
              <a:buNone/>
            </a:pPr>
            <a:r>
              <a:rPr lang="fr-FR" dirty="0"/>
              <a:t>Google a développé sa propre infrastructure de traitement </a:t>
            </a:r>
            <a:r>
              <a:rPr lang="fr-FR" dirty="0" smtClean="0"/>
              <a:t>des résultats </a:t>
            </a:r>
            <a:r>
              <a:rPr lang="fr-FR" dirty="0"/>
              <a:t>et de classement des pages, utilisant </a:t>
            </a:r>
            <a:r>
              <a:rPr lang="fr-FR" dirty="0" smtClean="0"/>
              <a:t>différentes technologies</a:t>
            </a:r>
            <a:r>
              <a:rPr lang="fr-FR" dirty="0"/>
              <a:t>, parmi lesquelles, la technologie </a:t>
            </a:r>
            <a:r>
              <a:rPr lang="fr-FR" dirty="0" err="1" smtClean="0"/>
              <a:t>PageRank</a:t>
            </a:r>
            <a:r>
              <a:rPr lang="fr-FR" dirty="0" smtClean="0"/>
              <a:t>.</a:t>
            </a:r>
            <a:endParaRPr lang="fr-FR" dirty="0"/>
          </a:p>
          <a:p>
            <a:pPr>
              <a:buNone/>
            </a:pPr>
            <a:r>
              <a:rPr lang="fr-FR" dirty="0"/>
              <a:t>Comme la technologie </a:t>
            </a:r>
            <a:r>
              <a:rPr lang="fr-FR" dirty="0" err="1"/>
              <a:t>PageRank</a:t>
            </a:r>
            <a:r>
              <a:rPr lang="fr-FR" dirty="0"/>
              <a:t> n’est pas sans failles, Google </a:t>
            </a:r>
            <a:r>
              <a:rPr lang="fr-FR" dirty="0" smtClean="0"/>
              <a:t>a développé </a:t>
            </a:r>
            <a:r>
              <a:rPr lang="fr-FR" dirty="0"/>
              <a:t>en outre d’autres technologies à l’exemple de </a:t>
            </a:r>
            <a:r>
              <a:rPr lang="fr-FR" dirty="0" smtClean="0"/>
              <a:t>la technologie </a:t>
            </a:r>
            <a:r>
              <a:rPr lang="fr-FR" dirty="0" err="1"/>
              <a:t>TrustRank</a:t>
            </a:r>
            <a:r>
              <a:rPr lang="fr-FR" dirty="0"/>
              <a:t>.</a:t>
            </a:r>
          </a:p>
          <a:p>
            <a:pPr>
              <a:buNone/>
            </a:pPr>
            <a:r>
              <a:rPr lang="fr-FR" sz="2600" i="1" dirty="0" smtClean="0">
                <a:solidFill>
                  <a:srgbClr val="FF0000"/>
                </a:solidFill>
              </a:rPr>
              <a:t>		L’ensemble </a:t>
            </a:r>
            <a:r>
              <a:rPr lang="fr-FR" sz="2600" i="1" dirty="0">
                <a:solidFill>
                  <a:srgbClr val="FF0000"/>
                </a:solidFill>
              </a:rPr>
              <a:t>des technologies s’élève à environ 200</a:t>
            </a:r>
          </a:p>
          <a:p>
            <a:endParaRPr lang="fr-FR" dirty="0"/>
          </a:p>
        </p:txBody>
      </p:sp>
      <p:sp>
        <p:nvSpPr>
          <p:cNvPr id="4" name="Flèche droite rayée 3"/>
          <p:cNvSpPr/>
          <p:nvPr/>
        </p:nvSpPr>
        <p:spPr>
          <a:xfrm>
            <a:off x="539552" y="5661248"/>
            <a:ext cx="720080" cy="2160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85000" lnSpcReduction="10000"/>
          </a:bodyPr>
          <a:lstStyle/>
          <a:p>
            <a:pPr algn="ctr">
              <a:buNone/>
            </a:pPr>
            <a:r>
              <a:rPr lang="fr-FR" sz="3800" b="1" dirty="0">
                <a:solidFill>
                  <a:srgbClr val="002060"/>
                </a:solidFill>
              </a:rPr>
              <a:t>Technologie de «Google»</a:t>
            </a:r>
          </a:p>
          <a:p>
            <a:pPr>
              <a:buNone/>
            </a:pPr>
            <a:r>
              <a:rPr lang="fr-FR" dirty="0"/>
              <a:t>Les logiciels utilisés dans la technologie de recherche de </a:t>
            </a:r>
            <a:r>
              <a:rPr lang="fr-FR" dirty="0" smtClean="0"/>
              <a:t>Google permettent </a:t>
            </a:r>
            <a:r>
              <a:rPr lang="fr-FR" dirty="0"/>
              <a:t>de réaliser une série de calculs simultanés en </a:t>
            </a:r>
            <a:r>
              <a:rPr lang="fr-FR" dirty="0" smtClean="0"/>
              <a:t>une fraction </a:t>
            </a:r>
            <a:r>
              <a:rPr lang="fr-FR" dirty="0"/>
              <a:t>de seconde seulement. Les moteurs de </a:t>
            </a:r>
            <a:r>
              <a:rPr lang="fr-FR" dirty="0" smtClean="0"/>
              <a:t>recherche classiques </a:t>
            </a:r>
            <a:r>
              <a:rPr lang="fr-FR" dirty="0"/>
              <a:t>s'appuient essentiellement sur la </a:t>
            </a:r>
            <a:r>
              <a:rPr lang="fr-FR" dirty="0" smtClean="0"/>
              <a:t>fréquence d'utilisation </a:t>
            </a:r>
            <a:r>
              <a:rPr lang="fr-FR" dirty="0"/>
              <a:t>des mots sur les pages Web. Google utilise </a:t>
            </a:r>
            <a:r>
              <a:rPr lang="fr-FR" dirty="0" smtClean="0"/>
              <a:t>la technologie </a:t>
            </a:r>
            <a:r>
              <a:rPr lang="fr-FR" dirty="0" err="1"/>
              <a:t>PageRank</a:t>
            </a:r>
            <a:r>
              <a:rPr lang="fr-FR" dirty="0"/>
              <a:t>™ qui fait partie d’un ensemble </a:t>
            </a:r>
            <a:r>
              <a:rPr lang="fr-FR" dirty="0" smtClean="0"/>
              <a:t>d’autres technologies </a:t>
            </a:r>
            <a:r>
              <a:rPr lang="fr-FR" dirty="0"/>
              <a:t>à l’exemple du </a:t>
            </a:r>
            <a:r>
              <a:rPr lang="fr-FR" dirty="0" err="1"/>
              <a:t>TrustRank</a:t>
            </a:r>
            <a:r>
              <a:rPr lang="fr-FR" dirty="0"/>
              <a:t> pour examiner la </a:t>
            </a:r>
            <a:r>
              <a:rPr lang="fr-FR" dirty="0" smtClean="0"/>
              <a:t>totalité de </a:t>
            </a:r>
            <a:r>
              <a:rPr lang="fr-FR" dirty="0"/>
              <a:t>la structure des liens du Web et déterminer les pages les </a:t>
            </a:r>
            <a:r>
              <a:rPr lang="fr-FR" dirty="0" smtClean="0"/>
              <a:t>plus  importantes</a:t>
            </a:r>
            <a:r>
              <a:rPr lang="fr-FR" dirty="0"/>
              <a:t>.</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pratique « Google »</a:t>
            </a:r>
            <a:endParaRPr lang="fr-FR" dirty="0"/>
          </a:p>
        </p:txBody>
      </p:sp>
      <p:sp>
        <p:nvSpPr>
          <p:cNvPr id="3" name="Espace réservé du contenu 2"/>
          <p:cNvSpPr>
            <a:spLocks noGrp="1"/>
          </p:cNvSpPr>
          <p:nvPr>
            <p:ph idx="1"/>
          </p:nvPr>
        </p:nvSpPr>
        <p:spPr/>
        <p:txBody>
          <a:bodyPr>
            <a:normAutofit fontScale="85000" lnSpcReduction="10000"/>
          </a:bodyPr>
          <a:lstStyle/>
          <a:p>
            <a:pPr algn="ctr">
              <a:buNone/>
            </a:pPr>
            <a:r>
              <a:rPr lang="fr-FR" b="1" dirty="0">
                <a:solidFill>
                  <a:srgbClr val="002060"/>
                </a:solidFill>
              </a:rPr>
              <a:t>Technologie </a:t>
            </a:r>
            <a:r>
              <a:rPr lang="fr-FR" b="1" dirty="0" err="1">
                <a:solidFill>
                  <a:srgbClr val="002060"/>
                </a:solidFill>
              </a:rPr>
              <a:t>PageRank</a:t>
            </a:r>
            <a:r>
              <a:rPr lang="fr-FR" b="1" dirty="0">
                <a:solidFill>
                  <a:srgbClr val="002060"/>
                </a:solidFill>
              </a:rPr>
              <a:t> de «Google»</a:t>
            </a:r>
          </a:p>
          <a:p>
            <a:pPr>
              <a:buNone/>
            </a:pPr>
            <a:r>
              <a:rPr lang="fr-FR" dirty="0" err="1"/>
              <a:t>PageRank</a:t>
            </a:r>
            <a:r>
              <a:rPr lang="fr-FR" dirty="0"/>
              <a:t> permet de mesurer objectivement l'importance </a:t>
            </a:r>
            <a:r>
              <a:rPr lang="fr-FR" dirty="0" smtClean="0"/>
              <a:t>des pages </a:t>
            </a:r>
            <a:r>
              <a:rPr lang="fr-FR" dirty="0"/>
              <a:t>Web. </a:t>
            </a:r>
            <a:endParaRPr lang="fr-FR" dirty="0" smtClean="0"/>
          </a:p>
          <a:p>
            <a:pPr>
              <a:buNone/>
            </a:pPr>
            <a:r>
              <a:rPr lang="fr-FR" dirty="0" smtClean="0"/>
              <a:t>Ce </a:t>
            </a:r>
            <a:r>
              <a:rPr lang="fr-FR" dirty="0"/>
              <a:t>classement est effectué grâce à la résolution </a:t>
            </a:r>
            <a:r>
              <a:rPr lang="fr-FR" dirty="0" smtClean="0"/>
              <a:t>d'une équation </a:t>
            </a:r>
            <a:r>
              <a:rPr lang="fr-FR" dirty="0"/>
              <a:t>de plus de </a:t>
            </a:r>
            <a:r>
              <a:rPr lang="fr-FR" dirty="0" smtClean="0"/>
              <a:t>500 millions </a:t>
            </a:r>
            <a:r>
              <a:rPr lang="fr-FR" dirty="0"/>
              <a:t>de variables et de plus </a:t>
            </a:r>
            <a:r>
              <a:rPr lang="fr-FR" dirty="0" smtClean="0"/>
              <a:t>de 2 milliards </a:t>
            </a:r>
            <a:r>
              <a:rPr lang="fr-FR" dirty="0"/>
              <a:t>de termes. Au lieu de compter les liens directs</a:t>
            </a:r>
            <a:r>
              <a:rPr lang="fr-FR" dirty="0" smtClean="0"/>
              <a:t>, </a:t>
            </a:r>
            <a:r>
              <a:rPr lang="fr-FR" dirty="0" err="1" smtClean="0"/>
              <a:t>PageRank</a:t>
            </a:r>
            <a:r>
              <a:rPr lang="fr-FR" dirty="0" smtClean="0"/>
              <a:t> </a:t>
            </a:r>
            <a:r>
              <a:rPr lang="fr-FR" dirty="0"/>
              <a:t>interprète chaque lien de la </a:t>
            </a:r>
            <a:r>
              <a:rPr lang="fr-FR" dirty="0" smtClean="0"/>
              <a:t>Page A </a:t>
            </a:r>
            <a:r>
              <a:rPr lang="fr-FR" dirty="0"/>
              <a:t>vers la </a:t>
            </a:r>
            <a:r>
              <a:rPr lang="fr-FR" dirty="0" smtClean="0"/>
              <a:t>Page B comme </a:t>
            </a:r>
            <a:r>
              <a:rPr lang="fr-FR" dirty="0"/>
              <a:t>un vote par la </a:t>
            </a:r>
            <a:r>
              <a:rPr lang="fr-FR" dirty="0" smtClean="0"/>
              <a:t>Page A </a:t>
            </a:r>
            <a:r>
              <a:rPr lang="fr-FR" dirty="0"/>
              <a:t>pour la </a:t>
            </a:r>
            <a:r>
              <a:rPr lang="fr-FR" dirty="0" smtClean="0"/>
              <a:t>Page B</a:t>
            </a:r>
            <a:r>
              <a:rPr lang="fr-FR" dirty="0"/>
              <a:t>. </a:t>
            </a:r>
            <a:r>
              <a:rPr lang="fr-FR" dirty="0" err="1"/>
              <a:t>PageRank</a:t>
            </a:r>
            <a:r>
              <a:rPr lang="fr-FR" dirty="0"/>
              <a:t> </a:t>
            </a:r>
            <a:r>
              <a:rPr lang="fr-FR" dirty="0" smtClean="0"/>
              <a:t>évalue ensuite </a:t>
            </a:r>
            <a:r>
              <a:rPr lang="fr-FR" dirty="0"/>
              <a:t>l'importance des pages en fonction du nombre de </a:t>
            </a:r>
            <a:r>
              <a:rPr lang="fr-FR" dirty="0" smtClean="0"/>
              <a:t>votes qu'elles </a:t>
            </a:r>
            <a:r>
              <a:rPr lang="fr-FR" dirty="0"/>
              <a:t>reçoivent.</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3" cstate="print"/>
          <a:srcRect/>
          <a:stretch>
            <a:fillRect/>
          </a:stretch>
        </p:blipFill>
        <p:spPr bwMode="auto">
          <a:xfrm>
            <a:off x="0" y="803038"/>
            <a:ext cx="9144000" cy="612028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idx="1"/>
          </p:nvPr>
        </p:nvPicPr>
        <p:blipFill>
          <a:blip r:embed="rId3" cstate="print"/>
          <a:srcRect/>
          <a:stretch>
            <a:fillRect/>
          </a:stretch>
        </p:blipFill>
        <p:spPr bwMode="auto">
          <a:xfrm>
            <a:off x="-21748" y="836712"/>
            <a:ext cx="9139456" cy="60212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a:bodyPr>
          <a:lstStyle/>
          <a:p>
            <a:pPr>
              <a:buNone/>
            </a:pPr>
            <a:r>
              <a:rPr lang="fr-FR" dirty="0"/>
              <a:t>Certes, l’évaluation du couple produit/marché est nécessaire </a:t>
            </a:r>
            <a:r>
              <a:rPr lang="fr-FR" dirty="0" smtClean="0"/>
              <a:t>pour la </a:t>
            </a:r>
            <a:r>
              <a:rPr lang="fr-FR" dirty="0"/>
              <a:t>mise en place d’une stratégie réussie, toutefois, </a:t>
            </a:r>
            <a:r>
              <a:rPr lang="fr-FR" dirty="0" smtClean="0"/>
              <a:t>la compréhension </a:t>
            </a:r>
            <a:r>
              <a:rPr lang="fr-FR" dirty="0"/>
              <a:t>des facteurs externes est l’un des facteurs </a:t>
            </a:r>
            <a:r>
              <a:rPr lang="fr-FR" dirty="0" smtClean="0"/>
              <a:t>clés pour </a:t>
            </a:r>
            <a:r>
              <a:rPr lang="fr-FR" dirty="0"/>
              <a:t>le succès de la stratégie.</a:t>
            </a:r>
          </a:p>
          <a:p>
            <a:pPr lvl="1"/>
            <a:r>
              <a:rPr lang="fr-FR" dirty="0" smtClean="0"/>
              <a:t>Analyse </a:t>
            </a:r>
            <a:r>
              <a:rPr lang="fr-FR" dirty="0"/>
              <a:t>de l’environnement compétitif </a:t>
            </a:r>
          </a:p>
          <a:p>
            <a:pPr lvl="1"/>
            <a:r>
              <a:rPr lang="fr-FR" dirty="0" smtClean="0"/>
              <a:t>Analyse </a:t>
            </a:r>
            <a:r>
              <a:rPr lang="fr-FR" dirty="0"/>
              <a:t>des forces </a:t>
            </a:r>
            <a:r>
              <a:rPr lang="fr-FR" dirty="0" smtClean="0"/>
              <a:t>compétitives</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buNone/>
            </a:pPr>
            <a:endParaRPr lang="fr-FR" b="1" dirty="0" smtClean="0"/>
          </a:p>
          <a:p>
            <a:pPr algn="ctr">
              <a:buNone/>
            </a:pPr>
            <a:endParaRPr lang="fr-FR" b="1" dirty="0"/>
          </a:p>
          <a:p>
            <a:pPr algn="ctr">
              <a:buNone/>
            </a:pPr>
            <a:endParaRPr lang="fr-FR" b="1" dirty="0" smtClean="0"/>
          </a:p>
          <a:p>
            <a:pPr algn="ctr">
              <a:buNone/>
            </a:pPr>
            <a:r>
              <a:rPr lang="fr-FR" b="1" dirty="0" smtClean="0"/>
              <a:t>Merci </a:t>
            </a:r>
            <a:r>
              <a:rPr lang="fr-FR" b="1" dirty="0"/>
              <a:t>pour votre </a:t>
            </a:r>
            <a:r>
              <a:rPr lang="fr-FR" b="1" dirty="0" smtClean="0"/>
              <a:t>attention</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5"/>
            <a:ext cx="7772400" cy="5112568"/>
          </a:xfrm>
        </p:spPr>
        <p:txBody>
          <a:bodyPr>
            <a:normAutofit fontScale="90000"/>
          </a:bodyPr>
          <a:lstStyle/>
          <a:p>
            <a:r>
              <a:rPr lang="fr-FR" sz="3100" dirty="0"/>
              <a:t>Surveiller l’évolution de l’environnement est essentiel </a:t>
            </a:r>
            <a:r>
              <a:rPr lang="fr-FR" sz="3100" dirty="0" smtClean="0"/>
              <a:t>afin que </a:t>
            </a:r>
            <a:r>
              <a:rPr lang="fr-FR" sz="3100" dirty="0"/>
              <a:t>l’entreprise puisse s’y adapter le mieux possible. </a:t>
            </a:r>
            <a:r>
              <a:rPr lang="fr-FR" sz="3100" dirty="0" smtClean="0"/>
              <a:t/>
            </a:r>
            <a:br>
              <a:rPr lang="fr-FR" sz="3100" dirty="0" smtClean="0"/>
            </a:br>
            <a:r>
              <a:rPr lang="fr-FR" sz="3100" dirty="0" smtClean="0"/>
              <a:t>En particulier</a:t>
            </a:r>
            <a:r>
              <a:rPr lang="fr-FR" sz="3100" dirty="0"/>
              <a:t>, on ne pratique pas la même stratégie selon </a:t>
            </a:r>
            <a:r>
              <a:rPr lang="fr-FR" sz="3100" dirty="0" smtClean="0"/>
              <a:t>que l’on </a:t>
            </a:r>
            <a:r>
              <a:rPr lang="fr-FR" sz="3100" dirty="0"/>
              <a:t>se trouve dans un domaine d’activités porteur ou </a:t>
            </a:r>
            <a:r>
              <a:rPr lang="fr-FR" sz="3100" dirty="0" smtClean="0"/>
              <a:t>dans un </a:t>
            </a:r>
            <a:r>
              <a:rPr lang="fr-FR" sz="3100" dirty="0"/>
              <a:t>domaine en déclin.</a:t>
            </a:r>
            <a:br>
              <a:rPr lang="fr-FR" sz="3100" dirty="0"/>
            </a:br>
            <a:r>
              <a:rPr lang="fr-FR" sz="3100" dirty="0" smtClean="0"/>
              <a:t/>
            </a:r>
            <a:br>
              <a:rPr lang="fr-FR" sz="3100" dirty="0" smtClean="0"/>
            </a:br>
            <a:r>
              <a:rPr lang="fr-FR" sz="3100" dirty="0" smtClean="0"/>
              <a:t>L’évaluation </a:t>
            </a:r>
            <a:r>
              <a:rPr lang="fr-FR" sz="3100" dirty="0"/>
              <a:t>du caractère attractif de ce domaine est </a:t>
            </a:r>
            <a:r>
              <a:rPr lang="fr-FR" sz="3100" dirty="0" smtClean="0"/>
              <a:t>une étape </a:t>
            </a:r>
            <a:r>
              <a:rPr lang="fr-FR" sz="3100" dirty="0"/>
              <a:t>importante du raisonnement stratégique.</a:t>
            </a:r>
            <a:r>
              <a:rPr lang="fr-FR" dirty="0"/>
              <a:t/>
            </a:r>
            <a:br>
              <a:rPr lang="fr-FR" dirty="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Qu’est ce que la segmentation stratégique </a:t>
            </a:r>
            <a:r>
              <a:rPr lang="fr-FR" dirty="0" smtClean="0"/>
              <a:t>?</a:t>
            </a:r>
            <a:endParaRPr lang="fr-FR" dirty="0"/>
          </a:p>
        </p:txBody>
      </p:sp>
      <p:sp>
        <p:nvSpPr>
          <p:cNvPr id="3" name="Espace réservé du contenu 2"/>
          <p:cNvSpPr>
            <a:spLocks noGrp="1"/>
          </p:cNvSpPr>
          <p:nvPr>
            <p:ph idx="1"/>
          </p:nvPr>
        </p:nvSpPr>
        <p:spPr>
          <a:xfrm>
            <a:off x="457200" y="2996952"/>
            <a:ext cx="8229600" cy="3129211"/>
          </a:xfrm>
        </p:spPr>
        <p:txBody>
          <a:bodyPr>
            <a:normAutofit/>
          </a:bodyPr>
          <a:lstStyle/>
          <a:p>
            <a:pPr algn="ctr">
              <a:buNone/>
            </a:pPr>
            <a:r>
              <a:rPr lang="fr-FR" dirty="0"/>
              <a:t>Déterminer au milieu de l’ensemble confus</a:t>
            </a:r>
          </a:p>
          <a:p>
            <a:pPr algn="ctr">
              <a:buNone/>
            </a:pPr>
            <a:r>
              <a:rPr lang="fr-FR" dirty="0"/>
              <a:t>produit/services, les ensembles pertinents</a:t>
            </a:r>
          </a:p>
          <a:p>
            <a:pPr algn="ctr">
              <a:buNone/>
            </a:pPr>
            <a:r>
              <a:rPr lang="fr-FR" dirty="0"/>
              <a:t>produit/marché DAS</a:t>
            </a:r>
          </a:p>
          <a:p>
            <a:pPr algn="ctr">
              <a:buNone/>
            </a:pPr>
            <a:r>
              <a:rPr lang="fr-FR" dirty="0"/>
              <a:t>(Domaine d’Activité Stratégique)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couple Produit/marché</a:t>
            </a:r>
            <a:endParaRPr lang="fr-FR" dirty="0"/>
          </a:p>
        </p:txBody>
      </p:sp>
      <p:sp>
        <p:nvSpPr>
          <p:cNvPr id="3" name="Espace réservé du contenu 2"/>
          <p:cNvSpPr>
            <a:spLocks noGrp="1"/>
          </p:cNvSpPr>
          <p:nvPr>
            <p:ph idx="1"/>
          </p:nvPr>
        </p:nvSpPr>
        <p:spPr/>
        <p:txBody>
          <a:bodyPr>
            <a:normAutofit/>
          </a:bodyPr>
          <a:lstStyle/>
          <a:p>
            <a:pPr>
              <a:buNone/>
            </a:pPr>
            <a:r>
              <a:rPr lang="fr-FR" dirty="0"/>
              <a:t>Définition :</a:t>
            </a:r>
          </a:p>
          <a:p>
            <a:r>
              <a:rPr lang="fr-FR" dirty="0" smtClean="0"/>
              <a:t>Ensemble </a:t>
            </a:r>
            <a:r>
              <a:rPr lang="fr-FR" dirty="0"/>
              <a:t>des produits ayant une </a:t>
            </a:r>
            <a:r>
              <a:rPr lang="fr-FR" dirty="0" smtClean="0"/>
              <a:t>même technologie </a:t>
            </a:r>
            <a:r>
              <a:rPr lang="fr-FR" dirty="0"/>
              <a:t>pour répondre à un besoin auprès </a:t>
            </a:r>
            <a:r>
              <a:rPr lang="fr-FR" dirty="0" smtClean="0"/>
              <a:t>d'un groupe </a:t>
            </a:r>
            <a:r>
              <a:rPr lang="fr-FR" dirty="0"/>
              <a:t>d'acheteur</a:t>
            </a:r>
          </a:p>
          <a:p>
            <a:r>
              <a:rPr lang="fr-FR" dirty="0" smtClean="0"/>
              <a:t>Une </a:t>
            </a:r>
            <a:r>
              <a:rPr lang="fr-FR" dirty="0"/>
              <a:t>des composantes fondamentales de la stratégie</a:t>
            </a:r>
          </a:p>
          <a:p>
            <a:r>
              <a:rPr lang="fr-FR" dirty="0" smtClean="0"/>
              <a:t>Permet </a:t>
            </a:r>
            <a:r>
              <a:rPr lang="fr-FR" dirty="0"/>
              <a:t>de définir un DAS</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 d’activité stratégique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solidFill>
                  <a:schemeClr val="tx2"/>
                </a:solidFill>
              </a:rPr>
              <a:t>Objectif</a:t>
            </a:r>
            <a:r>
              <a:rPr lang="fr-FR" dirty="0" smtClean="0"/>
              <a:t> : segmenter </a:t>
            </a:r>
            <a:r>
              <a:rPr lang="fr-FR" dirty="0"/>
              <a:t>les différentes activités de</a:t>
            </a:r>
          </a:p>
          <a:p>
            <a:pPr>
              <a:buNone/>
            </a:pPr>
            <a:r>
              <a:rPr lang="fr-FR" dirty="0"/>
              <a:t>l’entreprise en domaines homogènes, indépendants</a:t>
            </a:r>
          </a:p>
          <a:p>
            <a:pPr>
              <a:buNone/>
            </a:pPr>
            <a:r>
              <a:rPr lang="fr-FR" dirty="0"/>
              <a:t>des autres domaines.</a:t>
            </a:r>
          </a:p>
          <a:p>
            <a:pPr>
              <a:buNone/>
            </a:pPr>
            <a:r>
              <a:rPr lang="fr-FR" i="1" dirty="0">
                <a:solidFill>
                  <a:srgbClr val="00B050"/>
                </a:solidFill>
              </a:rPr>
              <a:t>Unité pertinente sur laquelle raisonner pour </a:t>
            </a:r>
            <a:endParaRPr lang="fr-FR" i="1" dirty="0" smtClean="0">
              <a:solidFill>
                <a:srgbClr val="00B050"/>
              </a:solidFill>
            </a:endParaRPr>
          </a:p>
          <a:p>
            <a:pPr>
              <a:buNone/>
            </a:pPr>
            <a:r>
              <a:rPr lang="fr-FR" i="1" dirty="0" smtClean="0">
                <a:solidFill>
                  <a:srgbClr val="00B050"/>
                </a:solidFill>
              </a:rPr>
              <a:t>prendre </a:t>
            </a:r>
            <a:r>
              <a:rPr lang="fr-FR" i="1" dirty="0">
                <a:solidFill>
                  <a:srgbClr val="00B050"/>
                </a:solidFill>
              </a:rPr>
              <a:t>des options </a:t>
            </a:r>
            <a:r>
              <a:rPr lang="fr-FR" i="1" dirty="0" smtClean="0">
                <a:solidFill>
                  <a:srgbClr val="00B050"/>
                </a:solidFill>
              </a:rPr>
              <a:t>de développement</a:t>
            </a:r>
            <a:endParaRPr lang="fr-FR" i="1" dirty="0">
              <a:solidFill>
                <a:srgbClr val="00B050"/>
              </a:solidFill>
            </a:endParaRPr>
          </a:p>
          <a:p>
            <a:r>
              <a:rPr lang="fr-FR" dirty="0" smtClean="0">
                <a:solidFill>
                  <a:schemeClr val="tx2"/>
                </a:solidFill>
              </a:rPr>
              <a:t>Exemple DAS </a:t>
            </a:r>
            <a:r>
              <a:rPr lang="fr-FR" dirty="0" smtClean="0"/>
              <a:t>: produits </a:t>
            </a:r>
            <a:r>
              <a:rPr lang="fr-FR" dirty="0"/>
              <a:t>ou services qui mobilisent </a:t>
            </a:r>
            <a:r>
              <a:rPr lang="fr-FR" dirty="0" smtClean="0"/>
              <a:t>les mêmes </a:t>
            </a:r>
            <a:r>
              <a:rPr lang="fr-FR" dirty="0"/>
              <a:t>compétences, même combinaison </a:t>
            </a:r>
            <a:r>
              <a:rPr lang="fr-FR" dirty="0" smtClean="0"/>
              <a:t>de facteurs </a:t>
            </a:r>
            <a:r>
              <a:rPr lang="fr-FR" dirty="0"/>
              <a:t>clés de succès et de concurrents identiques.</a:t>
            </a:r>
          </a:p>
          <a:p>
            <a:endParaRPr lang="fr-FR" dirty="0"/>
          </a:p>
        </p:txBody>
      </p:sp>
      <p:sp>
        <p:nvSpPr>
          <p:cNvPr id="4" name="Flèche courbée vers la gauche 3"/>
          <p:cNvSpPr/>
          <p:nvPr/>
        </p:nvSpPr>
        <p:spPr>
          <a:xfrm>
            <a:off x="7740352" y="2780928"/>
            <a:ext cx="720080" cy="1152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91365" y="1052736"/>
            <a:ext cx="8827965" cy="536711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de vie du produit</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solidFill>
                  <a:schemeClr val="tx2"/>
                </a:solidFill>
              </a:rPr>
              <a:t>Phase </a:t>
            </a:r>
            <a:r>
              <a:rPr lang="fr-FR" dirty="0" smtClean="0">
                <a:solidFill>
                  <a:schemeClr val="tx2"/>
                </a:solidFill>
              </a:rPr>
              <a:t>d’introduction</a:t>
            </a:r>
            <a:r>
              <a:rPr lang="fr-FR" dirty="0" smtClean="0"/>
              <a:t>: Faible </a:t>
            </a:r>
            <a:r>
              <a:rPr lang="fr-FR" dirty="0"/>
              <a:t>croissance, diffusion </a:t>
            </a:r>
            <a:r>
              <a:rPr lang="fr-FR" dirty="0" smtClean="0"/>
              <a:t>progressive, politique </a:t>
            </a:r>
            <a:r>
              <a:rPr lang="fr-FR" dirty="0"/>
              <a:t>d’investissement soutenue, profits négatifs et </a:t>
            </a:r>
            <a:r>
              <a:rPr lang="fr-FR" dirty="0" smtClean="0"/>
              <a:t>risques importants</a:t>
            </a:r>
            <a:r>
              <a:rPr lang="fr-FR" dirty="0"/>
              <a:t>.</a:t>
            </a:r>
          </a:p>
          <a:p>
            <a:r>
              <a:rPr lang="fr-FR" dirty="0" smtClean="0">
                <a:solidFill>
                  <a:schemeClr val="tx2"/>
                </a:solidFill>
              </a:rPr>
              <a:t>Phase </a:t>
            </a:r>
            <a:r>
              <a:rPr lang="fr-FR" dirty="0">
                <a:solidFill>
                  <a:schemeClr val="tx2"/>
                </a:solidFill>
              </a:rPr>
              <a:t>de </a:t>
            </a:r>
            <a:r>
              <a:rPr lang="fr-FR" dirty="0" smtClean="0">
                <a:solidFill>
                  <a:schemeClr val="tx2"/>
                </a:solidFill>
              </a:rPr>
              <a:t>croissance</a:t>
            </a:r>
            <a:r>
              <a:rPr lang="fr-FR" dirty="0" smtClean="0"/>
              <a:t>: Acceptation </a:t>
            </a:r>
            <a:r>
              <a:rPr lang="fr-FR" dirty="0"/>
              <a:t>rapide du produit </a:t>
            </a:r>
            <a:r>
              <a:rPr lang="fr-FR" dirty="0" smtClean="0"/>
              <a:t>et accroissement </a:t>
            </a:r>
            <a:r>
              <a:rPr lang="fr-FR" dirty="0"/>
              <a:t>des profits.</a:t>
            </a:r>
          </a:p>
          <a:p>
            <a:r>
              <a:rPr lang="fr-FR" dirty="0" smtClean="0">
                <a:solidFill>
                  <a:schemeClr val="tx2"/>
                </a:solidFill>
              </a:rPr>
              <a:t>Phase </a:t>
            </a:r>
            <a:r>
              <a:rPr lang="fr-FR" dirty="0">
                <a:solidFill>
                  <a:schemeClr val="tx2"/>
                </a:solidFill>
              </a:rPr>
              <a:t>de </a:t>
            </a:r>
            <a:r>
              <a:rPr lang="fr-FR" dirty="0" smtClean="0">
                <a:solidFill>
                  <a:schemeClr val="tx2"/>
                </a:solidFill>
              </a:rPr>
              <a:t>maturité</a:t>
            </a:r>
            <a:r>
              <a:rPr lang="fr-FR" dirty="0" smtClean="0"/>
              <a:t>: Ralentissement </a:t>
            </a:r>
            <a:r>
              <a:rPr lang="fr-FR" dirty="0"/>
              <a:t>de la croissance de ventes</a:t>
            </a:r>
            <a:r>
              <a:rPr lang="fr-FR" dirty="0" smtClean="0"/>
              <a:t>, niveau </a:t>
            </a:r>
            <a:r>
              <a:rPr lang="fr-FR" dirty="0"/>
              <a:t>de bénéfice maximal atteint, décroissance à mesure </a:t>
            </a:r>
            <a:r>
              <a:rPr lang="fr-FR" dirty="0" smtClean="0"/>
              <a:t>que les </a:t>
            </a:r>
            <a:r>
              <a:rPr lang="fr-FR" dirty="0"/>
              <a:t>dépenses engagées pour soutenir les ventes face à </a:t>
            </a:r>
            <a:r>
              <a:rPr lang="fr-FR" dirty="0" smtClean="0"/>
              <a:t>la concurrence </a:t>
            </a:r>
            <a:r>
              <a:rPr lang="fr-FR" dirty="0"/>
              <a:t>de nouveaux produits.</a:t>
            </a:r>
          </a:p>
          <a:p>
            <a:r>
              <a:rPr lang="fr-FR" dirty="0" smtClean="0">
                <a:solidFill>
                  <a:schemeClr val="tx2"/>
                </a:solidFill>
              </a:rPr>
              <a:t>Phase </a:t>
            </a:r>
            <a:r>
              <a:rPr lang="fr-FR" dirty="0">
                <a:solidFill>
                  <a:schemeClr val="tx2"/>
                </a:solidFill>
              </a:rPr>
              <a:t>de </a:t>
            </a:r>
            <a:r>
              <a:rPr lang="fr-FR" dirty="0" smtClean="0">
                <a:solidFill>
                  <a:schemeClr val="tx2"/>
                </a:solidFill>
              </a:rPr>
              <a:t>déclin </a:t>
            </a:r>
            <a:r>
              <a:rPr lang="fr-FR" dirty="0" smtClean="0"/>
              <a:t>: Ventes </a:t>
            </a:r>
            <a:r>
              <a:rPr lang="fr-FR" dirty="0"/>
              <a:t>diminuent et bénéfices s’effritent.</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la technologie</a:t>
            </a:r>
            <a:endParaRPr lang="fr-FR" dirty="0"/>
          </a:p>
        </p:txBody>
      </p:sp>
      <p:sp>
        <p:nvSpPr>
          <p:cNvPr id="3" name="Espace réservé du contenu 2"/>
          <p:cNvSpPr>
            <a:spLocks noGrp="1"/>
          </p:cNvSpPr>
          <p:nvPr>
            <p:ph idx="1"/>
          </p:nvPr>
        </p:nvSpPr>
        <p:spPr/>
        <p:txBody>
          <a:bodyPr>
            <a:normAutofit/>
          </a:bodyPr>
          <a:lstStyle/>
          <a:p>
            <a:r>
              <a:rPr lang="fr-FR" dirty="0"/>
              <a:t>Nécessité de rapprocher analyse stratégique et technologie</a:t>
            </a:r>
          </a:p>
          <a:p>
            <a:r>
              <a:rPr lang="fr-FR" dirty="0" smtClean="0"/>
              <a:t>Positions </a:t>
            </a:r>
            <a:r>
              <a:rPr lang="fr-FR" dirty="0"/>
              <a:t>concurrentielles, processus, produits remis </a:t>
            </a:r>
            <a:r>
              <a:rPr lang="fr-FR" dirty="0" smtClean="0"/>
              <a:t>en cause </a:t>
            </a:r>
            <a:r>
              <a:rPr lang="fr-FR" dirty="0"/>
              <a:t>par l’innovation.</a:t>
            </a:r>
          </a:p>
          <a:p>
            <a:pPr>
              <a:buNone/>
            </a:pPr>
            <a:r>
              <a:rPr lang="fr-FR" dirty="0" smtClean="0">
                <a:solidFill>
                  <a:schemeClr val="tx2"/>
                </a:solidFill>
              </a:rPr>
              <a:t>Principales </a:t>
            </a:r>
            <a:r>
              <a:rPr lang="fr-FR" dirty="0">
                <a:solidFill>
                  <a:schemeClr val="tx2"/>
                </a:solidFill>
              </a:rPr>
              <a:t>difficultés</a:t>
            </a:r>
            <a:r>
              <a:rPr lang="fr-FR" dirty="0"/>
              <a:t>:</a:t>
            </a:r>
          </a:p>
          <a:p>
            <a:r>
              <a:rPr lang="fr-FR" dirty="0" smtClean="0"/>
              <a:t>Entreprise </a:t>
            </a:r>
            <a:r>
              <a:rPr lang="fr-FR" dirty="0"/>
              <a:t>utilise un grand nombre de technologies</a:t>
            </a:r>
          </a:p>
          <a:p>
            <a:r>
              <a:rPr lang="fr-FR" dirty="0" smtClean="0"/>
              <a:t>Prévision </a:t>
            </a:r>
            <a:r>
              <a:rPr lang="fr-FR" dirty="0"/>
              <a:t>de l’évolution des technologies.</a:t>
            </a:r>
          </a:p>
          <a:p>
            <a:endParaRPr lang="fr-FR" dirty="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983</Words>
  <Application>Microsoft Office PowerPoint</Application>
  <PresentationFormat>Affichage à l'écran (4:3)</PresentationFormat>
  <Paragraphs>123</Paragraphs>
  <Slides>29</Slides>
  <Notes>29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Surveiller l’évolution de l’environnement est essentiel afin que l’entreprise puisse s’y adapter le mieux possible.  En particulier, on ne pratique pas la même stratégie selon que l’on se trouve dans un domaine d’activités porteur ou dans un domaine en déclin.  L’évaluation du caractère attractif de ce domaine est une étape importante du raisonnement stratégique. </vt:lpstr>
      <vt:lpstr>Qu’est ce que la segmentation stratégique ?</vt:lpstr>
      <vt:lpstr>Le couple Produit/marché</vt:lpstr>
      <vt:lpstr>Domaine d’activité stratégique</vt:lpstr>
      <vt:lpstr>Diapositive 7</vt:lpstr>
      <vt:lpstr>Cycle de vie du produit</vt:lpstr>
      <vt:lpstr>Analyse de la technologie</vt:lpstr>
      <vt:lpstr>Classification stratégique du patrimoine technologique </vt:lpstr>
      <vt:lpstr>Choix de portefeuille </vt:lpstr>
      <vt:lpstr>Matrice BCG </vt:lpstr>
      <vt:lpstr>Diapositive 13</vt:lpstr>
      <vt:lpstr>Diapositive 14</vt:lpstr>
      <vt:lpstr>Diapositive 15</vt:lpstr>
      <vt:lpstr>Cas pratique « Google »</vt:lpstr>
      <vt:lpstr>Diapositive 17</vt:lpstr>
      <vt:lpstr>Cas pratique « Google »</vt:lpstr>
      <vt:lpstr>Diapositive 19</vt:lpstr>
      <vt:lpstr>Cas pratique « Google »</vt:lpstr>
      <vt:lpstr>Diapositive 21</vt:lpstr>
      <vt:lpstr>Diapositive 22</vt:lpstr>
      <vt:lpstr>Cas pratique « Google »</vt:lpstr>
      <vt:lpstr>Cas pratique « Google »</vt:lpstr>
      <vt:lpstr>Cas pratique « Google »</vt:lpstr>
      <vt:lpstr>Diapositive 26</vt:lpstr>
      <vt:lpstr>Diapositive 27</vt:lpstr>
      <vt:lpstr>Conclusion</vt:lpstr>
      <vt:lpstr>Diapositive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Surveiller l’évolution de l’environnement est essentiel afin que l’entreprise puisse s’y adapter le mieux possible. En particulier, on ne pratique pas la même stratégie selon que l’on se trouve dans un domaine d’activités porteur ou dans un domaine en déclin. L’évaluation du caractère attractif de ce domaine est une étape importante du raisonnement stratégique.</dc:title>
  <dc:creator>domi</dc:creator>
  <cp:lastModifiedBy>domi</cp:lastModifiedBy>
  <cp:revision>5</cp:revision>
  <dcterms:created xsi:type="dcterms:W3CDTF">2012-01-11T09:06:20Z</dcterms:created>
  <dcterms:modified xsi:type="dcterms:W3CDTF">2012-01-11T09:48:26Z</dcterms:modified>
</cp:coreProperties>
</file>