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98" r:id="rId3"/>
    <p:sldId id="264" r:id="rId4"/>
    <p:sldId id="292" r:id="rId5"/>
    <p:sldId id="257" r:id="rId6"/>
    <p:sldId id="258" r:id="rId7"/>
    <p:sldId id="300" r:id="rId8"/>
    <p:sldId id="259" r:id="rId9"/>
    <p:sldId id="295" r:id="rId10"/>
    <p:sldId id="260" r:id="rId11"/>
    <p:sldId id="261" r:id="rId12"/>
    <p:sldId id="262" r:id="rId13"/>
    <p:sldId id="269" r:id="rId14"/>
    <p:sldId id="263" r:id="rId15"/>
    <p:sldId id="265" r:id="rId16"/>
    <p:sldId id="309" r:id="rId17"/>
    <p:sldId id="272" r:id="rId18"/>
    <p:sldId id="267" r:id="rId19"/>
    <p:sldId id="288" r:id="rId20"/>
    <p:sldId id="266" r:id="rId21"/>
    <p:sldId id="310" r:id="rId22"/>
    <p:sldId id="271" r:id="rId23"/>
    <p:sldId id="290" r:id="rId24"/>
    <p:sldId id="289" r:id="rId25"/>
    <p:sldId id="308" r:id="rId26"/>
    <p:sldId id="274" r:id="rId27"/>
    <p:sldId id="268" r:id="rId28"/>
    <p:sldId id="299" r:id="rId29"/>
    <p:sldId id="276" r:id="rId30"/>
    <p:sldId id="293" r:id="rId31"/>
    <p:sldId id="277" r:id="rId32"/>
    <p:sldId id="278" r:id="rId33"/>
    <p:sldId id="301" r:id="rId34"/>
    <p:sldId id="279" r:id="rId35"/>
    <p:sldId id="294" r:id="rId36"/>
    <p:sldId id="280" r:id="rId37"/>
    <p:sldId id="281" r:id="rId38"/>
    <p:sldId id="282" r:id="rId39"/>
    <p:sldId id="296" r:id="rId40"/>
    <p:sldId id="297" r:id="rId41"/>
    <p:sldId id="275" r:id="rId42"/>
    <p:sldId id="283" r:id="rId43"/>
    <p:sldId id="284" r:id="rId44"/>
    <p:sldId id="285" r:id="rId45"/>
    <p:sldId id="286" r:id="rId46"/>
    <p:sldId id="287" r:id="rId47"/>
    <p:sldId id="307" r:id="rId48"/>
    <p:sldId id="302" r:id="rId49"/>
    <p:sldId id="304" r:id="rId50"/>
    <p:sldId id="303" r:id="rId51"/>
    <p:sldId id="305" r:id="rId52"/>
    <p:sldId id="306" r:id="rId53"/>
  </p:sldIdLst>
  <p:sldSz cx="9144000" cy="6858000" type="screen4x3"/>
  <p:notesSz cx="6858000" cy="100123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pression</a:t>
            </a:r>
            <a:r>
              <a:rPr lang="en-US" dirty="0"/>
              <a:t> </a:t>
            </a:r>
            <a:r>
              <a:rPr lang="en-US" dirty="0" err="1"/>
              <a:t>promotionnelle</a:t>
            </a:r>
            <a:r>
              <a:rPr lang="en-US" dirty="0"/>
              <a:t> </a:t>
            </a:r>
            <a:r>
              <a:rPr lang="en-US" dirty="0" smtClean="0"/>
              <a:t>(en %)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Feuil1!$B$1</c:f>
              <c:strCache>
                <c:ptCount val="1"/>
                <c:pt idx="0">
                  <c:v>pression promotionnelle en %</c:v>
                </c:pt>
              </c:strCache>
            </c:strRef>
          </c:tx>
          <c:marker>
            <c:symbol val="none"/>
          </c:marker>
          <c:cat>
            <c:numRef>
              <c:f>Feuil1!$A$2:$A$4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2006</c:v>
                </c:pt>
                <c:pt idx="2">
                  <c:v>2012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13.1</c:v>
                </c:pt>
                <c:pt idx="1">
                  <c:v>16.600000000000001</c:v>
                </c:pt>
                <c:pt idx="2">
                  <c:v>19.899999999999999</c:v>
                </c:pt>
              </c:numCache>
            </c:numRef>
          </c:val>
        </c:ser>
        <c:marker val="1"/>
        <c:axId val="47786624"/>
        <c:axId val="54858112"/>
      </c:lineChart>
      <c:catAx>
        <c:axId val="47786624"/>
        <c:scaling>
          <c:orientation val="minMax"/>
        </c:scaling>
        <c:axPos val="b"/>
        <c:numFmt formatCode="General" sourceLinked="1"/>
        <c:tickLblPos val="nextTo"/>
        <c:crossAx val="54858112"/>
        <c:crosses val="autoZero"/>
        <c:auto val="1"/>
        <c:lblAlgn val="ctr"/>
        <c:lblOffset val="100"/>
      </c:catAx>
      <c:valAx>
        <c:axId val="54858112"/>
        <c:scaling>
          <c:orientation val="minMax"/>
        </c:scaling>
        <c:axPos val="l"/>
        <c:majorGridlines/>
        <c:numFmt formatCode="General" sourceLinked="1"/>
        <c:tickLblPos val="nextTo"/>
        <c:crossAx val="477866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dLbls>
            <c:showVal val="1"/>
            <c:showLeaderLines val="1"/>
          </c:dLbls>
          <c:cat>
            <c:strRef>
              <c:f>Feuil1!$A$2:$A$5</c:f>
              <c:strCache>
                <c:ptCount val="4"/>
                <c:pt idx="0">
                  <c:v>chasseurs de promo</c:v>
                </c:pt>
                <c:pt idx="1">
                  <c:v>sensibles aux prix</c:v>
                </c:pt>
                <c:pt idx="2">
                  <c:v>qualitativistes</c:v>
                </c:pt>
                <c:pt idx="3">
                  <c:v>impulsifs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20</c:v>
                </c:pt>
                <c:pt idx="1">
                  <c:v>27</c:v>
                </c:pt>
                <c:pt idx="2">
                  <c:v>24</c:v>
                </c:pt>
                <c:pt idx="3">
                  <c:v>28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3030674269425522"/>
          <c:y val="0.27030210928944476"/>
          <c:w val="0.26015978204623913"/>
          <c:h val="0.32081990889901191"/>
        </c:manualLayout>
      </c:layout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FB06C-4FA4-4907-B5F5-56F41C54BB1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6D15013-1CAF-4F88-B9E7-58B70D1631BD}">
      <dgm:prSet phldrT="[Texte]" phldr="1"/>
      <dgm:spPr/>
      <dgm:t>
        <a:bodyPr/>
        <a:lstStyle/>
        <a:p>
          <a:endParaRPr lang="fr-FR" dirty="0"/>
        </a:p>
      </dgm:t>
    </dgm:pt>
    <dgm:pt modelId="{8418B062-E854-4915-A393-AA3E5504E741}" type="parTrans" cxnId="{DFDF2B6A-6086-4B03-92F8-0BC38A9FF94F}">
      <dgm:prSet/>
      <dgm:spPr/>
      <dgm:t>
        <a:bodyPr/>
        <a:lstStyle/>
        <a:p>
          <a:endParaRPr lang="fr-FR"/>
        </a:p>
      </dgm:t>
    </dgm:pt>
    <dgm:pt modelId="{BD63B5A7-308D-4038-B5C6-FAF86A8EB8C3}" type="sibTrans" cxnId="{DFDF2B6A-6086-4B03-92F8-0BC38A9FF94F}">
      <dgm:prSet/>
      <dgm:spPr/>
      <dgm:t>
        <a:bodyPr/>
        <a:lstStyle/>
        <a:p>
          <a:endParaRPr lang="fr-FR"/>
        </a:p>
      </dgm:t>
    </dgm:pt>
    <dgm:pt modelId="{9DC223AF-9A59-45A0-B946-FCBEDA7F93C4}">
      <dgm:prSet phldrT="[Texte]" phldr="1"/>
      <dgm:spPr/>
      <dgm:t>
        <a:bodyPr/>
        <a:lstStyle/>
        <a:p>
          <a:endParaRPr lang="fr-FR"/>
        </a:p>
      </dgm:t>
    </dgm:pt>
    <dgm:pt modelId="{0E47E20C-7399-4161-AF99-4CE762398CF7}" type="parTrans" cxnId="{C756BF6C-9683-49B6-86AD-FABB5331FDF6}">
      <dgm:prSet/>
      <dgm:spPr/>
      <dgm:t>
        <a:bodyPr/>
        <a:lstStyle/>
        <a:p>
          <a:endParaRPr lang="fr-FR"/>
        </a:p>
      </dgm:t>
    </dgm:pt>
    <dgm:pt modelId="{E62397C8-4C75-405A-8703-255AA7B8DE16}" type="sibTrans" cxnId="{C756BF6C-9683-49B6-86AD-FABB5331FDF6}">
      <dgm:prSet/>
      <dgm:spPr/>
      <dgm:t>
        <a:bodyPr/>
        <a:lstStyle/>
        <a:p>
          <a:endParaRPr lang="fr-FR"/>
        </a:p>
      </dgm:t>
    </dgm:pt>
    <dgm:pt modelId="{1E8FF230-78C3-4F6D-964D-46618095DBDC}">
      <dgm:prSet/>
      <dgm:spPr/>
      <dgm:t>
        <a:bodyPr/>
        <a:lstStyle/>
        <a:p>
          <a:endParaRPr lang="fr-FR"/>
        </a:p>
      </dgm:t>
    </dgm:pt>
    <dgm:pt modelId="{CBB55BCD-2264-4FDC-83E4-7ED70E0C4C8D}" type="parTrans" cxnId="{54BEFAEC-D7E1-483B-92B4-9960D0F90000}">
      <dgm:prSet/>
      <dgm:spPr/>
      <dgm:t>
        <a:bodyPr/>
        <a:lstStyle/>
        <a:p>
          <a:endParaRPr lang="fr-FR"/>
        </a:p>
      </dgm:t>
    </dgm:pt>
    <dgm:pt modelId="{E8A3BBEC-4EA6-4E62-8F40-F3E19AF3BC42}" type="sibTrans" cxnId="{54BEFAEC-D7E1-483B-92B4-9960D0F90000}">
      <dgm:prSet/>
      <dgm:spPr/>
      <dgm:t>
        <a:bodyPr/>
        <a:lstStyle/>
        <a:p>
          <a:endParaRPr lang="fr-FR"/>
        </a:p>
      </dgm:t>
    </dgm:pt>
    <dgm:pt modelId="{70F56656-6B86-409E-ACE7-D57359A0AEAB}" type="pres">
      <dgm:prSet presAssocID="{134FB06C-4FA4-4907-B5F5-56F41C54BB1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68B9F5-0C2A-4133-BCB1-9AAD205ED56D}" type="pres">
      <dgm:prSet presAssocID="{134FB06C-4FA4-4907-B5F5-56F41C54BB1F}" presName="cycle" presStyleCnt="0"/>
      <dgm:spPr/>
    </dgm:pt>
    <dgm:pt modelId="{35CB1754-D4C9-48CF-ACDA-10B68FC145FD}" type="pres">
      <dgm:prSet presAssocID="{134FB06C-4FA4-4907-B5F5-56F41C54BB1F}" presName="centerShape" presStyleCnt="0"/>
      <dgm:spPr/>
    </dgm:pt>
    <dgm:pt modelId="{B75E55E7-E291-4177-A2F2-F18D53B04A07}" type="pres">
      <dgm:prSet presAssocID="{134FB06C-4FA4-4907-B5F5-56F41C54BB1F}" presName="connSite" presStyleLbl="node1" presStyleIdx="0" presStyleCnt="4"/>
      <dgm:spPr/>
    </dgm:pt>
    <dgm:pt modelId="{50BAB30F-1B58-4AEB-956C-EEC0A3BE7CF0}" type="pres">
      <dgm:prSet presAssocID="{134FB06C-4FA4-4907-B5F5-56F41C54BB1F}" presName="visible" presStyleLbl="node1" presStyleIdx="0" presStyleCnt="4" custScaleX="108855" custScaleY="123974" custLinFactNeighborX="-31772" custLinFactNeighborY="-528"/>
      <dgm:spPr/>
    </dgm:pt>
    <dgm:pt modelId="{342F0083-808C-4F66-A595-95EABF5CE45C}" type="pres">
      <dgm:prSet presAssocID="{8418B062-E854-4915-A393-AA3E5504E741}" presName="Name25" presStyleLbl="parChTrans1D1" presStyleIdx="0" presStyleCnt="3"/>
      <dgm:spPr/>
      <dgm:t>
        <a:bodyPr/>
        <a:lstStyle/>
        <a:p>
          <a:endParaRPr lang="fr-FR"/>
        </a:p>
      </dgm:t>
    </dgm:pt>
    <dgm:pt modelId="{E9A8F379-1110-4A01-B59D-E450418932A1}" type="pres">
      <dgm:prSet presAssocID="{D6D15013-1CAF-4F88-B9E7-58B70D1631BD}" presName="node" presStyleCnt="0"/>
      <dgm:spPr/>
    </dgm:pt>
    <dgm:pt modelId="{96CC1CF3-D8FA-4844-B115-F4D8938E9735}" type="pres">
      <dgm:prSet presAssocID="{D6D15013-1CAF-4F88-B9E7-58B70D1631BD}" presName="parentNode" presStyleLbl="node1" presStyleIdx="1" presStyleCnt="4" custScaleX="103625" custScaleY="9663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BC6924-5E2F-4997-90CC-1A6F4B305441}" type="pres">
      <dgm:prSet presAssocID="{D6D15013-1CAF-4F88-B9E7-58B70D1631B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80914B-5386-44C9-A5EC-BF7FB0FCEE60}" type="pres">
      <dgm:prSet presAssocID="{CBB55BCD-2264-4FDC-83E4-7ED70E0C4C8D}" presName="Name25" presStyleLbl="parChTrans1D1" presStyleIdx="1" presStyleCnt="3"/>
      <dgm:spPr/>
      <dgm:t>
        <a:bodyPr/>
        <a:lstStyle/>
        <a:p>
          <a:endParaRPr lang="fr-FR"/>
        </a:p>
      </dgm:t>
    </dgm:pt>
    <dgm:pt modelId="{D17BCD6E-5F0D-428E-839D-B2FF225C1A6C}" type="pres">
      <dgm:prSet presAssocID="{1E8FF230-78C3-4F6D-964D-46618095DBDC}" presName="node" presStyleCnt="0"/>
      <dgm:spPr/>
    </dgm:pt>
    <dgm:pt modelId="{08DCABC1-E892-4272-9973-10839A53DC89}" type="pres">
      <dgm:prSet presAssocID="{1E8FF230-78C3-4F6D-964D-46618095DBDC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797A90-15AB-4D09-B139-9A5F4B951908}" type="pres">
      <dgm:prSet presAssocID="{1E8FF230-78C3-4F6D-964D-46618095DBDC}" presName="childNode" presStyleLbl="revTx" presStyleIdx="0" presStyleCnt="0">
        <dgm:presLayoutVars>
          <dgm:bulletEnabled val="1"/>
        </dgm:presLayoutVars>
      </dgm:prSet>
      <dgm:spPr/>
    </dgm:pt>
    <dgm:pt modelId="{DECCD500-BBDD-4300-9A0B-03EABD3E0336}" type="pres">
      <dgm:prSet presAssocID="{0E47E20C-7399-4161-AF99-4CE762398CF7}" presName="Name25" presStyleLbl="parChTrans1D1" presStyleIdx="2" presStyleCnt="3"/>
      <dgm:spPr/>
      <dgm:t>
        <a:bodyPr/>
        <a:lstStyle/>
        <a:p>
          <a:endParaRPr lang="fr-FR"/>
        </a:p>
      </dgm:t>
    </dgm:pt>
    <dgm:pt modelId="{7E285BD4-AF1C-42D9-B774-10600C6936C7}" type="pres">
      <dgm:prSet presAssocID="{9DC223AF-9A59-45A0-B946-FCBEDA7F93C4}" presName="node" presStyleCnt="0"/>
      <dgm:spPr/>
    </dgm:pt>
    <dgm:pt modelId="{52EDD60A-99A6-46AC-AB86-3C8D272A3081}" type="pres">
      <dgm:prSet presAssocID="{9DC223AF-9A59-45A0-B946-FCBEDA7F93C4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6EE5F5-83C2-45BD-AA6F-FF18E3A456C5}" type="pres">
      <dgm:prSet presAssocID="{9DC223AF-9A59-45A0-B946-FCBEDA7F93C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279503-72B3-4849-B2F2-ADF9AE67558F}" type="presOf" srcId="{CBB55BCD-2264-4FDC-83E4-7ED70E0C4C8D}" destId="{4C80914B-5386-44C9-A5EC-BF7FB0FCEE60}" srcOrd="0" destOrd="0" presId="urn:microsoft.com/office/officeart/2005/8/layout/radial2"/>
    <dgm:cxn modelId="{095E3A32-F1B7-486C-B340-BFA8ACABB3C6}" type="presOf" srcId="{8418B062-E854-4915-A393-AA3E5504E741}" destId="{342F0083-808C-4F66-A595-95EABF5CE45C}" srcOrd="0" destOrd="0" presId="urn:microsoft.com/office/officeart/2005/8/layout/radial2"/>
    <dgm:cxn modelId="{4769B1F4-1496-4264-AA1E-A4B7AC14CCCA}" type="presOf" srcId="{1E8FF230-78C3-4F6D-964D-46618095DBDC}" destId="{08DCABC1-E892-4272-9973-10839A53DC89}" srcOrd="0" destOrd="0" presId="urn:microsoft.com/office/officeart/2005/8/layout/radial2"/>
    <dgm:cxn modelId="{B10B6122-0B81-40EA-AF63-A3FC13C5A390}" type="presOf" srcId="{134FB06C-4FA4-4907-B5F5-56F41C54BB1F}" destId="{70F56656-6B86-409E-ACE7-D57359A0AEAB}" srcOrd="0" destOrd="0" presId="urn:microsoft.com/office/officeart/2005/8/layout/radial2"/>
    <dgm:cxn modelId="{DFDF2B6A-6086-4B03-92F8-0BC38A9FF94F}" srcId="{134FB06C-4FA4-4907-B5F5-56F41C54BB1F}" destId="{D6D15013-1CAF-4F88-B9E7-58B70D1631BD}" srcOrd="0" destOrd="0" parTransId="{8418B062-E854-4915-A393-AA3E5504E741}" sibTransId="{BD63B5A7-308D-4038-B5C6-FAF86A8EB8C3}"/>
    <dgm:cxn modelId="{7B933D21-2B9A-4C1D-B9FA-8B5C218A0C2D}" type="presOf" srcId="{9DC223AF-9A59-45A0-B946-FCBEDA7F93C4}" destId="{52EDD60A-99A6-46AC-AB86-3C8D272A3081}" srcOrd="0" destOrd="0" presId="urn:microsoft.com/office/officeart/2005/8/layout/radial2"/>
    <dgm:cxn modelId="{14E93998-710B-4C7E-8914-F62E8E4314B1}" type="presOf" srcId="{0E47E20C-7399-4161-AF99-4CE762398CF7}" destId="{DECCD500-BBDD-4300-9A0B-03EABD3E0336}" srcOrd="0" destOrd="0" presId="urn:microsoft.com/office/officeart/2005/8/layout/radial2"/>
    <dgm:cxn modelId="{54BEFAEC-D7E1-483B-92B4-9960D0F90000}" srcId="{134FB06C-4FA4-4907-B5F5-56F41C54BB1F}" destId="{1E8FF230-78C3-4F6D-964D-46618095DBDC}" srcOrd="1" destOrd="0" parTransId="{CBB55BCD-2264-4FDC-83E4-7ED70E0C4C8D}" sibTransId="{E8A3BBEC-4EA6-4E62-8F40-F3E19AF3BC42}"/>
    <dgm:cxn modelId="{C756BF6C-9683-49B6-86AD-FABB5331FDF6}" srcId="{134FB06C-4FA4-4907-B5F5-56F41C54BB1F}" destId="{9DC223AF-9A59-45A0-B946-FCBEDA7F93C4}" srcOrd="2" destOrd="0" parTransId="{0E47E20C-7399-4161-AF99-4CE762398CF7}" sibTransId="{E62397C8-4C75-405A-8703-255AA7B8DE16}"/>
    <dgm:cxn modelId="{C6D3DE88-8C98-479D-9F5A-60BCD7FEF6A9}" type="presOf" srcId="{D6D15013-1CAF-4F88-B9E7-58B70D1631BD}" destId="{96CC1CF3-D8FA-4844-B115-F4D8938E9735}" srcOrd="0" destOrd="0" presId="urn:microsoft.com/office/officeart/2005/8/layout/radial2"/>
    <dgm:cxn modelId="{9B4242FC-681F-4F87-AA34-18AB9D5FD193}" type="presParOf" srcId="{70F56656-6B86-409E-ACE7-D57359A0AEAB}" destId="{1868B9F5-0C2A-4133-BCB1-9AAD205ED56D}" srcOrd="0" destOrd="0" presId="urn:microsoft.com/office/officeart/2005/8/layout/radial2"/>
    <dgm:cxn modelId="{376093B5-B230-4420-A0EE-1BEC8C1F98FB}" type="presParOf" srcId="{1868B9F5-0C2A-4133-BCB1-9AAD205ED56D}" destId="{35CB1754-D4C9-48CF-ACDA-10B68FC145FD}" srcOrd="0" destOrd="0" presId="urn:microsoft.com/office/officeart/2005/8/layout/radial2"/>
    <dgm:cxn modelId="{828FCFF4-21C6-4E91-8668-157DF9995551}" type="presParOf" srcId="{35CB1754-D4C9-48CF-ACDA-10B68FC145FD}" destId="{B75E55E7-E291-4177-A2F2-F18D53B04A07}" srcOrd="0" destOrd="0" presId="urn:microsoft.com/office/officeart/2005/8/layout/radial2"/>
    <dgm:cxn modelId="{0AD89CCF-15A6-4F89-A10B-08C0B66AEC2F}" type="presParOf" srcId="{35CB1754-D4C9-48CF-ACDA-10B68FC145FD}" destId="{50BAB30F-1B58-4AEB-956C-EEC0A3BE7CF0}" srcOrd="1" destOrd="0" presId="urn:microsoft.com/office/officeart/2005/8/layout/radial2"/>
    <dgm:cxn modelId="{5920D09B-CDA7-4BD1-9071-458C195A8901}" type="presParOf" srcId="{1868B9F5-0C2A-4133-BCB1-9AAD205ED56D}" destId="{342F0083-808C-4F66-A595-95EABF5CE45C}" srcOrd="1" destOrd="0" presId="urn:microsoft.com/office/officeart/2005/8/layout/radial2"/>
    <dgm:cxn modelId="{CAE60A7A-3E00-41A0-9AB7-AFEDDB194018}" type="presParOf" srcId="{1868B9F5-0C2A-4133-BCB1-9AAD205ED56D}" destId="{E9A8F379-1110-4A01-B59D-E450418932A1}" srcOrd="2" destOrd="0" presId="urn:microsoft.com/office/officeart/2005/8/layout/radial2"/>
    <dgm:cxn modelId="{B823B5A6-BDF0-4DAA-800A-E960C8ED173F}" type="presParOf" srcId="{E9A8F379-1110-4A01-B59D-E450418932A1}" destId="{96CC1CF3-D8FA-4844-B115-F4D8938E9735}" srcOrd="0" destOrd="0" presId="urn:microsoft.com/office/officeart/2005/8/layout/radial2"/>
    <dgm:cxn modelId="{1095A49C-368A-4DC8-9610-9FF3A89378F5}" type="presParOf" srcId="{E9A8F379-1110-4A01-B59D-E450418932A1}" destId="{DABC6924-5E2F-4997-90CC-1A6F4B305441}" srcOrd="1" destOrd="0" presId="urn:microsoft.com/office/officeart/2005/8/layout/radial2"/>
    <dgm:cxn modelId="{8280C02B-E0B3-49EC-99AC-9AB9EC6F2DDC}" type="presParOf" srcId="{1868B9F5-0C2A-4133-BCB1-9AAD205ED56D}" destId="{4C80914B-5386-44C9-A5EC-BF7FB0FCEE60}" srcOrd="3" destOrd="0" presId="urn:microsoft.com/office/officeart/2005/8/layout/radial2"/>
    <dgm:cxn modelId="{359540A5-718A-41C1-BEDD-5BACF81A4E70}" type="presParOf" srcId="{1868B9F5-0C2A-4133-BCB1-9AAD205ED56D}" destId="{D17BCD6E-5F0D-428E-839D-B2FF225C1A6C}" srcOrd="4" destOrd="0" presId="urn:microsoft.com/office/officeart/2005/8/layout/radial2"/>
    <dgm:cxn modelId="{C6AF8737-57AE-4927-8280-7E0F08380422}" type="presParOf" srcId="{D17BCD6E-5F0D-428E-839D-B2FF225C1A6C}" destId="{08DCABC1-E892-4272-9973-10839A53DC89}" srcOrd="0" destOrd="0" presId="urn:microsoft.com/office/officeart/2005/8/layout/radial2"/>
    <dgm:cxn modelId="{89FB9AB1-5675-4014-A9D6-87DC00F284D8}" type="presParOf" srcId="{D17BCD6E-5F0D-428E-839D-B2FF225C1A6C}" destId="{90797A90-15AB-4D09-B139-9A5F4B951908}" srcOrd="1" destOrd="0" presId="urn:microsoft.com/office/officeart/2005/8/layout/radial2"/>
    <dgm:cxn modelId="{6B84CC98-40F3-4A21-9629-BA2D5CB55602}" type="presParOf" srcId="{1868B9F5-0C2A-4133-BCB1-9AAD205ED56D}" destId="{DECCD500-BBDD-4300-9A0B-03EABD3E0336}" srcOrd="5" destOrd="0" presId="urn:microsoft.com/office/officeart/2005/8/layout/radial2"/>
    <dgm:cxn modelId="{A88A9345-5353-4924-B16C-1560D632919A}" type="presParOf" srcId="{1868B9F5-0C2A-4133-BCB1-9AAD205ED56D}" destId="{7E285BD4-AF1C-42D9-B774-10600C6936C7}" srcOrd="6" destOrd="0" presId="urn:microsoft.com/office/officeart/2005/8/layout/radial2"/>
    <dgm:cxn modelId="{0CA09A7B-FE59-498E-B9BD-237A2C21E9A2}" type="presParOf" srcId="{7E285BD4-AF1C-42D9-B774-10600C6936C7}" destId="{52EDD60A-99A6-46AC-AB86-3C8D272A3081}" srcOrd="0" destOrd="0" presId="urn:microsoft.com/office/officeart/2005/8/layout/radial2"/>
    <dgm:cxn modelId="{90953368-0B6A-4535-88E3-CD313A97CC5F}" type="presParOf" srcId="{7E285BD4-AF1C-42D9-B774-10600C6936C7}" destId="{2A6EE5F5-83C2-45BD-AA6F-FF18E3A456C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05E34-132C-421B-9983-8BCDDAAA025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1FEB280-7938-413F-A553-4FA01E0FACA5}" type="pres">
      <dgm:prSet presAssocID="{0A105E34-132C-421B-9983-8BCDDAAA025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9C9F41-DA5C-4D84-BCBB-8B03A093C413}" type="pres">
      <dgm:prSet presAssocID="{0A105E34-132C-421B-9983-8BCDDAAA025E}" presName="cycle" presStyleCnt="0"/>
      <dgm:spPr/>
    </dgm:pt>
  </dgm:ptLst>
  <dgm:cxnLst>
    <dgm:cxn modelId="{4FB91BC2-22F6-44BB-9C8B-E093B31E597A}" type="presOf" srcId="{0A105E34-132C-421B-9983-8BCDDAAA025E}" destId="{D1FEB280-7938-413F-A553-4FA01E0FACA5}" srcOrd="0" destOrd="0" presId="urn:microsoft.com/office/officeart/2005/8/layout/radial2"/>
    <dgm:cxn modelId="{02BF8FA6-29A6-4E58-BEF0-451C4E5B79ED}" type="presParOf" srcId="{D1FEB280-7938-413F-A553-4FA01E0FACA5}" destId="{829C9F41-DA5C-4D84-BCBB-8B03A093C413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CCD500-BBDD-4300-9A0B-03EABD3E0336}">
      <dsp:nvSpPr>
        <dsp:cNvPr id="0" name=""/>
        <dsp:cNvSpPr/>
      </dsp:nvSpPr>
      <dsp:spPr>
        <a:xfrm rot="2562708">
          <a:off x="2448902" y="4423673"/>
          <a:ext cx="92668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926685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0914B-5386-44C9-A5EC-BF7FB0FCEE60}">
      <dsp:nvSpPr>
        <dsp:cNvPr id="0" name=""/>
        <dsp:cNvSpPr/>
      </dsp:nvSpPr>
      <dsp:spPr>
        <a:xfrm>
          <a:off x="2571792" y="3156859"/>
          <a:ext cx="103073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030736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F0083-808C-4F66-A595-95EABF5CE45C}">
      <dsp:nvSpPr>
        <dsp:cNvPr id="0" name=""/>
        <dsp:cNvSpPr/>
      </dsp:nvSpPr>
      <dsp:spPr>
        <a:xfrm rot="19031469">
          <a:off x="2449697" y="1889615"/>
          <a:ext cx="91671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916711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AB30F-1B58-4AEB-956C-EEC0A3BE7CF0}">
      <dsp:nvSpPr>
        <dsp:cNvPr id="0" name=""/>
        <dsp:cNvSpPr/>
      </dsp:nvSpPr>
      <dsp:spPr>
        <a:xfrm>
          <a:off x="-64564" y="1346500"/>
          <a:ext cx="3209087" cy="3654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C1CF3-D8FA-4844-B115-F4D8938E9735}">
      <dsp:nvSpPr>
        <dsp:cNvPr id="0" name=""/>
        <dsp:cNvSpPr/>
      </dsp:nvSpPr>
      <dsp:spPr>
        <a:xfrm>
          <a:off x="2978054" y="153823"/>
          <a:ext cx="1832942" cy="1709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 dirty="0"/>
        </a:p>
      </dsp:txBody>
      <dsp:txXfrm>
        <a:off x="2978054" y="153823"/>
        <a:ext cx="1832942" cy="1709266"/>
      </dsp:txXfrm>
    </dsp:sp>
    <dsp:sp modelId="{08DCABC1-E892-4272-9973-10839A53DC89}">
      <dsp:nvSpPr>
        <dsp:cNvPr id="0" name=""/>
        <dsp:cNvSpPr/>
      </dsp:nvSpPr>
      <dsp:spPr>
        <a:xfrm>
          <a:off x="3602528" y="2305055"/>
          <a:ext cx="1768823" cy="1768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/>
        </a:p>
      </dsp:txBody>
      <dsp:txXfrm>
        <a:off x="3602528" y="2305055"/>
        <a:ext cx="1768823" cy="1768823"/>
      </dsp:txXfrm>
    </dsp:sp>
    <dsp:sp modelId="{52EDD60A-99A6-46AC-AB86-3C8D272A3081}">
      <dsp:nvSpPr>
        <dsp:cNvPr id="0" name=""/>
        <dsp:cNvSpPr/>
      </dsp:nvSpPr>
      <dsp:spPr>
        <a:xfrm>
          <a:off x="3018129" y="4486065"/>
          <a:ext cx="1768823" cy="1768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kern="1200"/>
        </a:p>
      </dsp:txBody>
      <dsp:txXfrm>
        <a:off x="3018129" y="4486065"/>
        <a:ext cx="1768823" cy="17688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A3EF6-69BC-4440-B853-0EF4F0870305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071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51071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0656-BF84-42DB-BC29-9D4AD41A7B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C682-B94B-40E0-A0F5-4C9F1464094C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0888"/>
            <a:ext cx="5003800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55873"/>
            <a:ext cx="5486400" cy="450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C3020-2AF5-4005-825E-D8C681E8FF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C3020-2AF5-4005-825E-D8C681E8FFB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5B8D-2F2D-450D-9585-7CE19A000C5F}" type="datetimeFigureOut">
              <a:rPr lang="fr-FR" smtClean="0"/>
              <a:pPr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006D-7AB2-41AC-969C-2BD452370E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lXSz_Y-BXS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lXSz_Y-BXS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initions-marketing.com/Definition-Promotion-des-vent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cr-france.org/component/telecharger/previsualiser/39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initions-marketing.com/Definition-Promotion-des-vent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cr-france.org/component/telecharger/previsualiser/39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obteaser.com/fr/entreprises/groupe-bel/metiers/449-assistante-chef-de-produit" TargetMode="External"/><Relationship Id="rId13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://www.jobteaser.com/fr/entreprises/bosch/metiers/67-chef-de-produi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jobteaser.com/fr/entreprises/groupe-bel/metiers/426-chef-de-secteur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r-france.org/component/telecharger/previsualiser/393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lXSz_Y-BXSo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abonoccaz.l.a.pic.centerblog.net/2ac01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7656" flipH="1">
            <a:off x="3729450" y="1284419"/>
            <a:ext cx="4138686" cy="4333875"/>
          </a:xfrm>
          <a:prstGeom prst="rect">
            <a:avLst/>
          </a:prstGeom>
          <a:noFill/>
        </p:spPr>
      </p:pic>
      <p:pic>
        <p:nvPicPr>
          <p:cNvPr id="5" name="Picture 2" descr="http://labonoccaz.l.a.pic.centerblog.net/2ac01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7656">
            <a:off x="1110270" y="480470"/>
            <a:ext cx="3340014" cy="349753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b="1" i="1" dirty="0" smtClean="0"/>
              <a:t>Promotion des ventes</a:t>
            </a:r>
            <a:endParaRPr lang="fr-FR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684076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632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848" y="476672"/>
            <a:ext cx="34563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IMG_633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3071812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IMG_630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7944" y="3140968"/>
            <a:ext cx="4203834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63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Image 4" descr="IMG_635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6216" y="4725144"/>
            <a:ext cx="2304256" cy="192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pression promotionnelle augmente toujours (19,9 % vs 16,6 % en 2006 et 13,1 % en 2000)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5536" y="56612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consommation en 2012</a:t>
            </a:r>
            <a:br>
              <a:rPr lang="fr-FR" b="1" dirty="0"/>
            </a:br>
            <a:r>
              <a:rPr lang="fr-FR" b="1" i="1" dirty="0"/>
              <a:t>Source : LSA - 28 février 2013 - Analyses </a:t>
            </a:r>
            <a:r>
              <a:rPr lang="fr-FR" b="1" i="1" dirty="0" smtClean="0"/>
              <a:t>Nielsen</a:t>
            </a:r>
            <a:endParaRPr lang="fr-FR" dirty="0"/>
          </a:p>
        </p:txBody>
      </p:sp>
      <p:graphicFrame>
        <p:nvGraphicFramePr>
          <p:cNvPr id="9" name="Graphique 8"/>
          <p:cNvGraphicFramePr/>
          <p:nvPr/>
        </p:nvGraphicFramePr>
        <p:xfrm>
          <a:off x="1187624" y="1196752"/>
          <a:ext cx="69847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833208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467544" y="33265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Trop de Promotion … est-ce néfaste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8001746" cy="444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683568" y="3326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Qu’est-ce que la promotion 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7647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Qu’elles sont les motivations du consommateur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611560" y="908720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8316621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273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Définition Promotion des ventes</a:t>
            </a:r>
          </a:p>
          <a:p>
            <a:r>
              <a:rPr lang="fr-FR" sz="3600" dirty="0"/>
              <a:t>La promotion des ventes ou techniques promotionnelles regroupe l’ensemble des </a:t>
            </a:r>
            <a:r>
              <a:rPr lang="fr-FR" sz="3600" u="sng" dirty="0"/>
              <a:t>techniques de stimulation des </a:t>
            </a:r>
            <a:r>
              <a:rPr lang="fr-FR" sz="3600" u="sng" dirty="0" smtClean="0"/>
              <a:t>ventes</a:t>
            </a:r>
            <a:r>
              <a:rPr lang="fr-FR" sz="3600" dirty="0" smtClean="0"/>
              <a:t>…qui </a:t>
            </a:r>
            <a:r>
              <a:rPr lang="fr-FR" sz="3600" u="sng" dirty="0" smtClean="0"/>
              <a:t>procure un bénéfice </a:t>
            </a:r>
            <a:r>
              <a:rPr lang="fr-FR" sz="3600" dirty="0" smtClean="0"/>
              <a:t>au consommateur.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539552" y="55892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http://www.definitions-marketing.com/Definition-Promotion-des-ventes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http://www.ecr-france.org/component/telecharger/previsualiser/393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ons-plans-astuces.com/wp-content/uploads/2010/12/geant-casino-bons-de-re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762500" cy="3943350"/>
          </a:xfrm>
          <a:prstGeom prst="rect">
            <a:avLst/>
          </a:prstGeom>
          <a:noFill/>
        </p:spPr>
      </p:pic>
      <p:pic>
        <p:nvPicPr>
          <p:cNvPr id="2052" name="Picture 4" descr="http://www.lapetitesourisdeseconomies.fr/wp-content/uploads/2012/04/bon-de-r%C3%A9d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89040"/>
            <a:ext cx="5886450" cy="2867025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4"/>
            <a:ext cx="3865587" cy="3203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564904"/>
            <a:ext cx="3744416" cy="2032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273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Définition Promotion des ventes</a:t>
            </a:r>
          </a:p>
          <a:p>
            <a:r>
              <a:rPr lang="fr-FR" sz="3600" dirty="0"/>
              <a:t>La promotion des ventes ou techniques promotionnelles regroupe l’ensemble des </a:t>
            </a:r>
            <a:r>
              <a:rPr lang="fr-FR" sz="3600" u="sng" dirty="0"/>
              <a:t>techniques de stimulation des </a:t>
            </a:r>
            <a:r>
              <a:rPr lang="fr-FR" sz="3600" u="sng" dirty="0" smtClean="0"/>
              <a:t>ventes</a:t>
            </a:r>
            <a:r>
              <a:rPr lang="fr-FR" sz="3600" dirty="0" smtClean="0"/>
              <a:t>…qui </a:t>
            </a:r>
            <a:r>
              <a:rPr lang="fr-FR" sz="3600" u="sng" dirty="0" smtClean="0"/>
              <a:t>procure un bénéfice </a:t>
            </a:r>
            <a:r>
              <a:rPr lang="fr-FR" sz="3600" dirty="0" smtClean="0"/>
              <a:t>au consommateur autour </a:t>
            </a:r>
            <a:r>
              <a:rPr lang="fr-FR" sz="3600" u="sng" dirty="0" smtClean="0"/>
              <a:t>d’une offre temporaire.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539552" y="55892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http://www.definitions-marketing.com/Definition-Promotion-des-ventes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http://www.ecr-france.org/component/telecharger/previsualiser/393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cles-promo.com/actualite/visu_10/10-09-27_auc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0688">
            <a:off x="677240" y="806167"/>
            <a:ext cx="5827808" cy="4123175"/>
          </a:xfrm>
          <a:prstGeom prst="rect">
            <a:avLst/>
          </a:prstGeom>
          <a:noFill/>
        </p:spPr>
      </p:pic>
      <p:pic>
        <p:nvPicPr>
          <p:cNvPr id="95236" name="Picture 4" descr="http://www.cles-promo.com/actualite/visu_10/10-09-27_aos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3966">
            <a:off x="3754250" y="2894114"/>
            <a:ext cx="4805283" cy="337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3" name="Diagramme 2"/>
          <p:cNvGraphicFramePr/>
          <p:nvPr/>
        </p:nvGraphicFramePr>
        <p:xfrm>
          <a:off x="683568" y="188640"/>
          <a:ext cx="813690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55576" y="2492896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Les promotions 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(qui décide) : 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dans quels buts (objectifs) sont-elles proposées et à qui (cibles)?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07904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4818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60648"/>
            <a:ext cx="1872208" cy="187220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Ellipse 4"/>
          <p:cNvSpPr/>
          <p:nvPr/>
        </p:nvSpPr>
        <p:spPr>
          <a:xfrm>
            <a:off x="4314464" y="3027447"/>
            <a:ext cx="1190301" cy="11903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6500" kern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283968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4819" name="Picture 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2420888"/>
            <a:ext cx="1800200" cy="1832932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ZoneTexte 15"/>
          <p:cNvSpPr txBox="1"/>
          <p:nvPr/>
        </p:nvSpPr>
        <p:spPr>
          <a:xfrm>
            <a:off x="6156176" y="292494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Edouard</a:t>
            </a:r>
          </a:p>
          <a:p>
            <a:r>
              <a:rPr lang="fr-FR" b="1" cap="all" dirty="0"/>
              <a:t>CHEF DE SECTEUR CHEZ GROUPE </a:t>
            </a:r>
            <a:r>
              <a:rPr lang="fr-FR" b="1" cap="all" dirty="0" smtClean="0"/>
              <a:t>BEL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508104" y="105273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Claire</a:t>
            </a:r>
          </a:p>
          <a:p>
            <a:r>
              <a:rPr lang="fr-FR" b="1" cap="all" dirty="0"/>
              <a:t>ASSISTANTE CHEF DE PRODUIT CHEZ GROUPE </a:t>
            </a:r>
            <a:r>
              <a:rPr lang="fr-FR" b="1" cap="all" dirty="0" smtClean="0"/>
              <a:t>BEL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580112" y="5301208"/>
            <a:ext cx="3060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Anne</a:t>
            </a:r>
          </a:p>
          <a:p>
            <a:r>
              <a:rPr lang="fr-FR" b="1" cap="all" dirty="0"/>
              <a:t>CHEF DE PRODUITS CHEZ </a:t>
            </a:r>
            <a:r>
              <a:rPr lang="fr-FR" b="1" cap="all" dirty="0" smtClean="0"/>
              <a:t>BOSCH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779912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4821" name="Picture 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4725144"/>
            <a:ext cx="1847162" cy="1800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500024">
            <a:off x="631494" y="311552"/>
            <a:ext cx="1596976" cy="2215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482464"/>
            <a:ext cx="3888432" cy="3754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94AE4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94AE48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94AE4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finition Tag publicitaire ou promotionnel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 tag publicitaire ou promotionnel est un extrait de code qui doit être inséré dans le code HTML d’une page à l’endroit où l’on souhaite afficher un objet publicitaire.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4391025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273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Définition Promotion des </a:t>
            </a:r>
            <a:r>
              <a:rPr lang="fr-FR" sz="3600" b="1" dirty="0" smtClean="0"/>
              <a:t>ventes</a:t>
            </a:r>
            <a:r>
              <a:rPr lang="fr-FR" sz="3600" i="1" dirty="0" smtClean="0"/>
              <a:t> (suite)</a:t>
            </a:r>
            <a:endParaRPr lang="fr-FR" sz="3600" b="1" dirty="0"/>
          </a:p>
          <a:p>
            <a:r>
              <a:rPr lang="fr-FR" sz="3600" dirty="0"/>
              <a:t>La promotion des ventes ou techniques promotionnelles regroupe l’ensemble des techniques de stimulation des ventes organisées autour d’une offre temporaire à destination du </a:t>
            </a:r>
            <a:r>
              <a:rPr lang="fr-FR" sz="3600" u="sng" dirty="0"/>
              <a:t>consommateur final </a:t>
            </a:r>
            <a:r>
              <a:rPr lang="fr-FR" sz="3600" dirty="0"/>
              <a:t>ou de </a:t>
            </a:r>
            <a:r>
              <a:rPr lang="fr-FR" sz="3600" u="sng" dirty="0"/>
              <a:t>la distribution</a:t>
            </a:r>
            <a:r>
              <a:rPr lang="fr-FR" sz="3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55892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http://www.definitions-marketing.com/Definition-Promotion-des-ventes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8579657" cy="4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899592" y="40466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Historiquement les promotions étaient à l’initiative des marques, attribuées à un produit, les IPC (Instruments Promotionnels Classiques). </a:t>
            </a:r>
          </a:p>
          <a:p>
            <a:r>
              <a:rPr lang="fr-FR" dirty="0" smtClean="0"/>
              <a:t>Depuis les années 1990, les distributeurs ont développé des NIP (Nouveaux Instruments promotionnels) dont les cartes de fidélités, bon d’achats et Remises Immédiates (RI).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84784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sz="3600" dirty="0" smtClean="0"/>
              <a:t>Une promotion est un </a:t>
            </a:r>
            <a:r>
              <a:rPr lang="fr-FR" sz="3600" b="1" dirty="0" smtClean="0"/>
              <a:t>bénéfice conso-</a:t>
            </a:r>
            <a:r>
              <a:rPr lang="fr-FR" sz="3600" b="1" dirty="0" err="1" smtClean="0"/>
              <a:t>shopper</a:t>
            </a:r>
            <a:r>
              <a:rPr lang="fr-FR" sz="3600" b="1" dirty="0" smtClean="0"/>
              <a:t>*, temporaire, qui doit permettre une accélération des ventes en volume ou valeur sur une période avec des résultats mesurables pour les distributeurs et les industriels. 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539552" y="587727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http://www.ecr-france.org/component/telecharger/previsualiser/393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27584" y="836712"/>
            <a:ext cx="6384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/>
              <a:t>Définition Promotion des ventes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522920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* Le terme de </a:t>
            </a:r>
            <a:r>
              <a:rPr lang="fr-FR" i="1" dirty="0" err="1" smtClean="0"/>
              <a:t>shopper</a:t>
            </a:r>
            <a:r>
              <a:rPr lang="fr-FR" i="1" dirty="0" smtClean="0"/>
              <a:t> (acheteur en anglais) est couramment utilisé pour désigner le client ou acheteur en grande distribution. http://www.definitions-marketing.com</a:t>
            </a:r>
            <a:endParaRPr lang="fr-FR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198884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Les familles de techniques de promotion des ventes</a:t>
            </a:r>
            <a:endParaRPr lang="fr-FR" sz="4000" b="1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3789040"/>
            <a:ext cx="8194971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987824" y="5013176"/>
            <a:ext cx="296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http://www.cles-promo.com/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342900"/>
            <a:ext cx="88106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flipH="1">
            <a:off x="2771800" y="764704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251520" y="188640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11560" y="1886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Les promotions : quelles techniques ?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63888" y="54868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réductions de prix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91880" y="530120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Les jeux et </a:t>
            </a:r>
            <a:r>
              <a:rPr lang="fr-FR" sz="2400" b="1" dirty="0" smtClean="0">
                <a:solidFill>
                  <a:schemeClr val="bg1"/>
                </a:solidFill>
              </a:rPr>
              <a:t>concours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908720"/>
            <a:ext cx="8568952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716016" y="6237312"/>
            <a:ext cx="296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http://www.cles-promo.com/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://www.cles-promo.com/actualite/visu_10/10-09-27_aos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3966">
            <a:off x="3888746" y="3023574"/>
            <a:ext cx="4630954" cy="3253245"/>
          </a:xfrm>
          <a:prstGeom prst="rect">
            <a:avLst/>
          </a:prstGeom>
          <a:noFill/>
        </p:spPr>
      </p:pic>
      <p:pic>
        <p:nvPicPr>
          <p:cNvPr id="95234" name="Picture 2" descr="http://www.cles-promo.com/actualite/visu_10/10-09-27_auch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0688">
            <a:off x="802085" y="678540"/>
            <a:ext cx="4905182" cy="3470417"/>
          </a:xfrm>
          <a:prstGeom prst="rect">
            <a:avLst/>
          </a:prstGeom>
          <a:noFill/>
        </p:spPr>
      </p:pic>
      <p:sp>
        <p:nvSpPr>
          <p:cNvPr id="5" name="Légende à une bordure 1 4"/>
          <p:cNvSpPr/>
          <p:nvPr/>
        </p:nvSpPr>
        <p:spPr>
          <a:xfrm>
            <a:off x="6516216" y="476672"/>
            <a:ext cx="1584176" cy="576064"/>
          </a:xfrm>
          <a:prstGeom prst="accentCallout1">
            <a:avLst>
              <a:gd name="adj1" fmla="val 18750"/>
              <a:gd name="adj2" fmla="val -8333"/>
              <a:gd name="adj3" fmla="val 154073"/>
              <a:gd name="adj4" fmla="val -86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516216" y="47667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Lots virtuels si carte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ons-plans-astuces.com/wp-content/uploads/2010/12/geant-casino-bons-de-re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762500" cy="3943350"/>
          </a:xfrm>
          <a:prstGeom prst="rect">
            <a:avLst/>
          </a:prstGeom>
          <a:noFill/>
        </p:spPr>
      </p:pic>
      <p:pic>
        <p:nvPicPr>
          <p:cNvPr id="2052" name="Picture 4" descr="http://www.lapetitesourisdeseconomies.fr/wp-content/uploads/2012/04/bon-de-r%C3%A9d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89040"/>
            <a:ext cx="5886450" cy="2867025"/>
          </a:xfrm>
          <a:prstGeom prst="rect">
            <a:avLst/>
          </a:prstGeom>
          <a:noFill/>
        </p:spPr>
      </p:pic>
      <p:sp>
        <p:nvSpPr>
          <p:cNvPr id="8" name="Légende à une bordure 1 7"/>
          <p:cNvSpPr/>
          <p:nvPr/>
        </p:nvSpPr>
        <p:spPr>
          <a:xfrm>
            <a:off x="5724128" y="548680"/>
            <a:ext cx="2592288" cy="864096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24128" y="54868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chemeClr val="bg1"/>
                </a:solidFill>
              </a:rPr>
              <a:t>Géant </a:t>
            </a:r>
            <a:r>
              <a:rPr lang="fr-FR" b="1" dirty="0">
                <a:solidFill>
                  <a:schemeClr val="bg1"/>
                </a:solidFill>
              </a:rPr>
              <a:t>Casino : </a:t>
            </a:r>
            <a:endParaRPr lang="fr-FR" b="1" dirty="0" smtClean="0">
              <a:solidFill>
                <a:schemeClr val="bg1"/>
              </a:solidFill>
            </a:endParaRPr>
          </a:p>
          <a:p>
            <a:pPr fontAlgn="base"/>
            <a:r>
              <a:rPr lang="fr-FR" b="1" dirty="0" smtClean="0">
                <a:solidFill>
                  <a:schemeClr val="bg1"/>
                </a:solidFill>
              </a:rPr>
              <a:t>réductions </a:t>
            </a:r>
            <a:r>
              <a:rPr lang="fr-FR" b="1" dirty="0">
                <a:solidFill>
                  <a:schemeClr val="bg1"/>
                </a:solidFill>
              </a:rPr>
              <a:t>jusqu’au 19 </a:t>
            </a:r>
            <a:r>
              <a:rPr lang="fr-FR" b="1" dirty="0" smtClean="0">
                <a:solidFill>
                  <a:schemeClr val="bg1"/>
                </a:solidFill>
              </a:rPr>
              <a:t>décembre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148064" y="2348880"/>
          <a:ext cx="3624064" cy="454474"/>
        </p:xfrm>
        <a:graphic>
          <a:graphicData uri="http://schemas.openxmlformats.org/drawingml/2006/table">
            <a:tbl>
              <a:tblPr/>
              <a:tblGrid>
                <a:gridCol w="1224136"/>
                <a:gridCol w="2399928"/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b="1" dirty="0"/>
                        <a:t>Réduction immédiate</a:t>
                      </a:r>
                      <a:endParaRPr lang="fr-FR" sz="36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Réduction immédiate indiquée en valeur absolue </a:t>
                      </a:r>
                      <a:endParaRPr lang="fr-FR" sz="36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95536" y="4653136"/>
          <a:ext cx="2592288" cy="1246954"/>
        </p:xfrm>
        <a:graphic>
          <a:graphicData uri="http://schemas.openxmlformats.org/drawingml/2006/table">
            <a:tbl>
              <a:tblPr/>
              <a:tblGrid>
                <a:gridCol w="720080"/>
                <a:gridCol w="1872208"/>
              </a:tblGrid>
              <a:tr h="134806">
                <a:tc>
                  <a:txBody>
                    <a:bodyPr/>
                    <a:lstStyle/>
                    <a:p>
                      <a:r>
                        <a:rPr lang="fr-FR" sz="1600" b="1"/>
                        <a:t>BR trafic</a:t>
                      </a:r>
                      <a:endParaRPr lang="fr-FR" sz="400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Bon de réduction délivré gratuitement en dehors du point de vente afin d’inciter à l’achat</a:t>
                      </a:r>
                      <a:endParaRPr lang="fr-FR" sz="40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ons-plans-astuces.com/wp-content/uploads/2010/12/geant-casino-bons-de-re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762500" cy="3943350"/>
          </a:xfrm>
          <a:prstGeom prst="rect">
            <a:avLst/>
          </a:prstGeom>
          <a:noFill/>
        </p:spPr>
      </p:pic>
      <p:pic>
        <p:nvPicPr>
          <p:cNvPr id="2052" name="Picture 4" descr="http://www.lapetitesourisdeseconomies.fr/wp-content/uploads/2012/04/bon-de-r%C3%A9d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89040"/>
            <a:ext cx="5886450" cy="2867025"/>
          </a:xfrm>
          <a:prstGeom prst="rect">
            <a:avLst/>
          </a:prstGeom>
          <a:noFill/>
        </p:spPr>
      </p:pic>
      <p:sp>
        <p:nvSpPr>
          <p:cNvPr id="8" name="Légende à une bordure 1 7"/>
          <p:cNvSpPr/>
          <p:nvPr/>
        </p:nvSpPr>
        <p:spPr>
          <a:xfrm>
            <a:off x="5724128" y="548680"/>
            <a:ext cx="2592288" cy="864096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24128" y="54868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chemeClr val="bg1"/>
                </a:solidFill>
              </a:rPr>
              <a:t>Géant </a:t>
            </a:r>
            <a:r>
              <a:rPr lang="fr-FR" b="1" dirty="0">
                <a:solidFill>
                  <a:schemeClr val="bg1"/>
                </a:solidFill>
              </a:rPr>
              <a:t>Casino : </a:t>
            </a:r>
            <a:endParaRPr lang="fr-FR" b="1" dirty="0" smtClean="0">
              <a:solidFill>
                <a:schemeClr val="bg1"/>
              </a:solidFill>
            </a:endParaRPr>
          </a:p>
          <a:p>
            <a:pPr fontAlgn="base"/>
            <a:r>
              <a:rPr lang="fr-FR" b="1" dirty="0" smtClean="0">
                <a:solidFill>
                  <a:schemeClr val="bg1"/>
                </a:solidFill>
              </a:rPr>
              <a:t>réductions </a:t>
            </a:r>
            <a:r>
              <a:rPr lang="fr-FR" b="1" dirty="0">
                <a:solidFill>
                  <a:schemeClr val="bg1"/>
                </a:solidFill>
              </a:rPr>
              <a:t>jusqu’au 19 </a:t>
            </a:r>
            <a:r>
              <a:rPr lang="fr-FR" b="1" dirty="0" smtClean="0">
                <a:solidFill>
                  <a:schemeClr val="bg1"/>
                </a:solidFill>
              </a:rPr>
              <a:t>décembre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filypromotion.com/usermedia/photo-634502305668377500-2.jpg?dummy=0&amp;h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7873885" cy="557443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 rot="20531874">
            <a:off x="6399925" y="5110136"/>
            <a:ext cx="243397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Prime payante</a:t>
            </a:r>
            <a:endParaRPr lang="fr-FR" sz="2400" b="1" dirty="0"/>
          </a:p>
        </p:txBody>
      </p:sp>
      <p:pic>
        <p:nvPicPr>
          <p:cNvPr id="92162" name="Picture 2" descr="http://www.objectifgard.com/wp-content/uploads/2012/07/atten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13176"/>
            <a:ext cx="1818163" cy="1644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images.staples-eu.com/App_Themes/fr-FR/images/product/89919HN392_jpgpu_1_xn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4563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.marketing-professionnel.fr/wp-content/uploads/2008/12/2promotions-claires-photo-helene-denamp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4664"/>
            <a:ext cx="44644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95536" y="620688"/>
          <a:ext cx="2471936" cy="576394"/>
        </p:xfrm>
        <a:graphic>
          <a:graphicData uri="http://schemas.openxmlformats.org/drawingml/2006/table">
            <a:tbl>
              <a:tblPr/>
              <a:tblGrid>
                <a:gridCol w="494387"/>
                <a:gridCol w="1977549"/>
              </a:tblGrid>
              <a:tr h="134806">
                <a:tc>
                  <a:txBody>
                    <a:bodyPr/>
                    <a:lstStyle/>
                    <a:p>
                      <a:r>
                        <a:rPr lang="fr-FR" sz="1200" b="1" dirty="0"/>
                        <a:t>Lot avec gratuit</a:t>
                      </a:r>
                      <a:endParaRPr lang="fr-FR" sz="32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Lot constitué de deux ou plusieurs produits, dont un est offert</a:t>
                      </a:r>
                      <a:endParaRPr lang="fr-FR" sz="32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imprimante-info.com/sites/default/files/images/actualite/Promotion-imprimante-epson-magique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8884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923928" y="1052736"/>
          <a:ext cx="4320480" cy="1152128"/>
        </p:xfrm>
        <a:graphic>
          <a:graphicData uri="http://schemas.openxmlformats.org/drawingml/2006/table">
            <a:tbl>
              <a:tblPr/>
              <a:tblGrid>
                <a:gridCol w="1320147"/>
                <a:gridCol w="3000333"/>
              </a:tblGrid>
              <a:tr h="1152128">
                <a:tc>
                  <a:txBody>
                    <a:bodyPr/>
                    <a:lstStyle/>
                    <a:p>
                      <a:r>
                        <a:rPr lang="fr-FR" sz="1600" b="1" dirty="0"/>
                        <a:t>ODR gamme</a:t>
                      </a:r>
                      <a:endParaRPr lang="fr-FR" sz="40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Offre de remboursement forfaitaire d’une somme sur l’achat de deux ou plusieurs articles différents d’une même marque</a:t>
                      </a:r>
                      <a:endParaRPr lang="fr-FR" sz="40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Mini BN Format économique x8 336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3936">
            <a:off x="4695290" y="626938"/>
            <a:ext cx="3770339" cy="3960440"/>
          </a:xfrm>
          <a:prstGeom prst="rect">
            <a:avLst/>
          </a:prstGeom>
          <a:noFill/>
        </p:spPr>
      </p:pic>
      <p:pic>
        <p:nvPicPr>
          <p:cNvPr id="5" name="Image 4" descr="Alert in store - Pige Promotion - Céréa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50405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95536" y="1412776"/>
          <a:ext cx="3840088" cy="759274"/>
        </p:xfrm>
        <a:graphic>
          <a:graphicData uri="http://schemas.openxmlformats.org/drawingml/2006/table">
            <a:tbl>
              <a:tblPr/>
              <a:tblGrid>
                <a:gridCol w="749285"/>
                <a:gridCol w="3090803"/>
              </a:tblGrid>
              <a:tr h="576064">
                <a:tc>
                  <a:txBody>
                    <a:bodyPr/>
                    <a:lstStyle/>
                    <a:p>
                      <a:r>
                        <a:rPr lang="fr-FR" sz="1600" b="1" dirty="0"/>
                        <a:t>Gratuit inclus</a:t>
                      </a:r>
                      <a:endParaRPr lang="fr-FR" sz="40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Type de réduction immédiate exprimée en pourcentage de gratuité</a:t>
                      </a:r>
                      <a:endParaRPr lang="fr-FR" sz="40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static3.editialis.fr/Images/Archives/MM/MM121/Encadre32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1"/>
            <a:ext cx="813690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979712" y="4653136"/>
          <a:ext cx="6096000" cy="515434"/>
        </p:xfrm>
        <a:graphic>
          <a:graphicData uri="http://schemas.openxmlformats.org/drawingml/2006/table">
            <a:tbl>
              <a:tblPr/>
              <a:tblGrid>
                <a:gridCol w="1307499"/>
                <a:gridCol w="4788501"/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1600" b="1" dirty="0"/>
                        <a:t>Prime contenant</a:t>
                      </a:r>
                      <a:endParaRPr lang="fr-FR" sz="40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Conditionnement exceptionnel pouvant être réutilisé</a:t>
                      </a:r>
                      <a:endParaRPr lang="fr-FR" sz="40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toutcoller.com/images/actus/Pattex-100-%C3%A9lu-produit-de-l-ann%C3%A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493299" cy="3744416"/>
          </a:xfrm>
          <a:prstGeom prst="rect">
            <a:avLst/>
          </a:prstGeom>
          <a:noFill/>
        </p:spPr>
      </p:pic>
      <p:pic>
        <p:nvPicPr>
          <p:cNvPr id="3074" name="Picture 2" descr="http://static.ladepeche.fr/content/photo/biz/2012/10/18/797336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0648"/>
            <a:ext cx="2119716" cy="2448272"/>
          </a:xfrm>
          <a:prstGeom prst="rect">
            <a:avLst/>
          </a:prstGeom>
          <a:noFill/>
        </p:spPr>
      </p:pic>
      <p:pic>
        <p:nvPicPr>
          <p:cNvPr id="90114" name="Picture 2" descr="yaourt calin en satisfait ou rembour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68960"/>
            <a:ext cx="461043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684076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123728" y="332656"/>
          <a:ext cx="6096000" cy="576394"/>
        </p:xfrm>
        <a:graphic>
          <a:graphicData uri="http://schemas.openxmlformats.org/drawingml/2006/table">
            <a:tbl>
              <a:tblPr/>
              <a:tblGrid>
                <a:gridCol w="1278193"/>
                <a:gridCol w="4817807"/>
              </a:tblGrid>
              <a:tr h="134806">
                <a:tc>
                  <a:txBody>
                    <a:bodyPr/>
                    <a:lstStyle/>
                    <a:p>
                      <a:r>
                        <a:rPr lang="fr-FR" sz="1800" b="1"/>
                        <a:t>Concours</a:t>
                      </a:r>
                      <a:endParaRPr lang="fr-FR" sz="440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Épreuve sans intervention du hasard et faisant appel à la sagacité ou au talent des participants</a:t>
                      </a:r>
                      <a:endParaRPr lang="fr-FR" sz="44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632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848" y="476672"/>
            <a:ext cx="34563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IMG_633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3071812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IMG_630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7944" y="3140968"/>
            <a:ext cx="4203834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95536" y="5445224"/>
          <a:ext cx="6096000" cy="850714"/>
        </p:xfrm>
        <a:graphic>
          <a:graphicData uri="http://schemas.openxmlformats.org/drawingml/2006/table">
            <a:tbl>
              <a:tblPr/>
              <a:tblGrid>
                <a:gridCol w="1751856"/>
                <a:gridCol w="4344144"/>
              </a:tblGrid>
              <a:tr h="355435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Dégustation </a:t>
                      </a:r>
                      <a:r>
                        <a:rPr lang="fr-FR" sz="1800" b="1" dirty="0"/>
                        <a:t>/ Démonstration</a:t>
                      </a:r>
                      <a:endParaRPr lang="fr-FR" sz="44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Situation permettant d’appréhender les qualités du produit dans une situation d’utilisation ou de consommation. </a:t>
                      </a:r>
                      <a:endParaRPr lang="fr-FR" sz="44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63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Image 4" descr="IMG_635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6216" y="4725144"/>
            <a:ext cx="2304256" cy="192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504" y="332656"/>
          <a:ext cx="6096000" cy="850714"/>
        </p:xfrm>
        <a:graphic>
          <a:graphicData uri="http://schemas.openxmlformats.org/drawingml/2006/table">
            <a:tbl>
              <a:tblPr/>
              <a:tblGrid>
                <a:gridCol w="1895872"/>
                <a:gridCol w="4200128"/>
              </a:tblGrid>
              <a:tr h="134806">
                <a:tc>
                  <a:txBody>
                    <a:bodyPr/>
                    <a:lstStyle/>
                    <a:p>
                      <a:r>
                        <a:rPr lang="fr-FR" sz="1800" b="1" dirty="0"/>
                        <a:t>Échantillonnage</a:t>
                      </a:r>
                      <a:endParaRPr lang="fr-FR" sz="44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Remise gratuite d’une quantité de produit suffisante pour permettre de faire un essai (mini-pack ou dose-essai)</a:t>
                      </a:r>
                      <a:endParaRPr lang="fr-FR" sz="4400" dirty="0"/>
                    </a:p>
                  </a:txBody>
                  <a:tcPr marL="34693" marR="34693" marT="13877" marB="1387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361950"/>
            <a:ext cx="6057900" cy="613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467544" y="400506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dispositif promotionnel est l’ensemble des bénéfices conso-</a:t>
            </a:r>
            <a:r>
              <a:rPr lang="fr-FR" b="1" dirty="0" err="1" smtClean="0"/>
              <a:t>shopper</a:t>
            </a:r>
            <a:r>
              <a:rPr lang="fr-FR" b="1" dirty="0" smtClean="0"/>
              <a:t> et support(s) de communication utilisés lors d’une action promotionnelle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filypromotion.com/usermedia/photo-634502305668377500-2.jpg?dummy=0&amp;h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7873885" cy="557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155679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Cadre légal de la promotion</a:t>
            </a:r>
            <a:endParaRPr lang="fr-FR" sz="4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ilypromotion.com/usermedia/photo-634502305668377500-2.jpg?dummy=0&amp;h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1872208" cy="132545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9512" y="260648"/>
            <a:ext cx="3024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réduction de prix, cadeau, jeu</a:t>
            </a:r>
            <a:endParaRPr lang="fr-FR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692696"/>
            <a:ext cx="6372225" cy="592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èche droite 3"/>
          <p:cNvSpPr/>
          <p:nvPr/>
        </p:nvSpPr>
        <p:spPr>
          <a:xfrm>
            <a:off x="1331640" y="1340768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1331640" y="2492896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3024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réduction de prix, cadeau, jeu</a:t>
            </a:r>
            <a:endParaRPr lang="fr-FR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1314450"/>
            <a:ext cx="630555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èche droite 3"/>
          <p:cNvSpPr/>
          <p:nvPr/>
        </p:nvSpPr>
        <p:spPr>
          <a:xfrm>
            <a:off x="1043608" y="2132856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6672"/>
            <a:ext cx="216024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3024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réduction de prix, cadeau, jeu</a:t>
            </a:r>
            <a:endParaRPr lang="fr-FR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714375"/>
            <a:ext cx="6410325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èche droite 3"/>
          <p:cNvSpPr/>
          <p:nvPr/>
        </p:nvSpPr>
        <p:spPr>
          <a:xfrm>
            <a:off x="827584" y="3356992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http://www.lapetitesourisdeseconomies.fr/wp-content/uploads/2012/04/bon-de-r%C3%A9d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2656"/>
            <a:ext cx="1781994" cy="867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1023938"/>
            <a:ext cx="6372225" cy="481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9512" y="260648"/>
            <a:ext cx="3024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réduction de prix, cadeau, jeu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187624" y="4149080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1187624" y="184482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38213"/>
            <a:ext cx="6248400" cy="498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9512" y="260648"/>
            <a:ext cx="3024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réduction de prix, cadeau, jeu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755576" y="1916832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54868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Quelles pistes pour demain ?</a:t>
            </a:r>
            <a:endParaRPr lang="fr-FR" dirty="0"/>
          </a:p>
        </p:txBody>
      </p:sp>
      <p:pic>
        <p:nvPicPr>
          <p:cNvPr id="7373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879" y="1174800"/>
            <a:ext cx="7184521" cy="389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4916">
            <a:off x="4354578" y="1245831"/>
            <a:ext cx="3657677" cy="48262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12500"/>
          </a:effectLst>
        </p:spPr>
      </p:pic>
      <p:pic>
        <p:nvPicPr>
          <p:cNvPr id="115716" name="Picture 4" descr="https://lh4.ggpht.com/PYsKilMBeAMU2cZoF9mrBA6kzuB6-5Zdz_qyJDmBRJVtaN00jS1WvLIJNSbaTRclgX4=w7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4680520" cy="228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155679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Exercice : La brioche dorée (p. 168)</a:t>
            </a:r>
            <a:endParaRPr lang="fr-FR" sz="3600" b="1" dirty="0"/>
          </a:p>
        </p:txBody>
      </p:sp>
      <p:pic>
        <p:nvPicPr>
          <p:cNvPr id="106498" name="Picture 2" descr="http://www.evry2.com/th_evry/medias/enseignes/PH_136_xvUc9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7992888" cy="4166680"/>
          </a:xfrm>
          <a:prstGeom prst="rect">
            <a:avLst/>
          </a:prstGeom>
          <a:noFill/>
        </p:spPr>
      </p:pic>
      <p:pic>
        <p:nvPicPr>
          <p:cNvPr id="106500" name="Picture 4" descr="http://www.evry2.com/th_evry/medias/boutique/logo_13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1504950" cy="66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83568" y="980727"/>
          <a:ext cx="8136904" cy="4608512"/>
        </p:xfrm>
        <a:graphic>
          <a:graphicData uri="http://schemas.openxmlformats.org/drawingml/2006/table">
            <a:tbl>
              <a:tblPr/>
              <a:tblGrid>
                <a:gridCol w="2321801"/>
                <a:gridCol w="3102802"/>
                <a:gridCol w="2712301"/>
              </a:tblGrid>
              <a:tr h="39450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Cibles</a:t>
                      </a:r>
                      <a:endParaRPr lang="fr-FR" sz="1100" dirty="0">
                        <a:solidFill>
                          <a:schemeClr val="bg1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Franchisés</a:t>
                      </a:r>
                      <a:endParaRPr lang="fr-FR" sz="1100" dirty="0">
                        <a:solidFill>
                          <a:schemeClr val="bg1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Clients</a:t>
                      </a:r>
                      <a:endParaRPr lang="fr-FR" sz="1100" dirty="0">
                        <a:solidFill>
                          <a:schemeClr val="bg1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667672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Objectifs cognitifs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67672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Objectifs affectifs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78665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Objectifs conatifs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images.staples-eu.com/App_Themes/fr-FR/images/product/89919HN392_jpgpu_1_xn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4563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.marketing-professionnel.fr/wp-content/uploads/2008/12/2promotions-claires-photo-helene-denamp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4664"/>
            <a:ext cx="44644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83568" y="980727"/>
          <a:ext cx="8136904" cy="4608512"/>
        </p:xfrm>
        <a:graphic>
          <a:graphicData uri="http://schemas.openxmlformats.org/drawingml/2006/table">
            <a:tbl>
              <a:tblPr/>
              <a:tblGrid>
                <a:gridCol w="2321801"/>
                <a:gridCol w="3102802"/>
                <a:gridCol w="2712301"/>
              </a:tblGrid>
              <a:tr h="394503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Cibles</a:t>
                      </a:r>
                      <a:endParaRPr lang="fr-FR" sz="1100" dirty="0">
                        <a:solidFill>
                          <a:schemeClr val="bg1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Franchisés</a:t>
                      </a:r>
                      <a:endParaRPr lang="fr-FR" sz="1100" dirty="0">
                        <a:solidFill>
                          <a:schemeClr val="bg1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Clients</a:t>
                      </a:r>
                      <a:endParaRPr lang="fr-FR" sz="1100" dirty="0">
                        <a:solidFill>
                          <a:schemeClr val="bg1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667672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Objectifs cognitifs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- Améliorer les connaissances mercatiques sur les techniques promotionnelles.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- Faire connaître le produit.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- Faire connaître le nouveau produit.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67672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Objectifs affectifs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- Dynamiser le réseau et développer le sentiment d’appartenance à un groupe.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- Développer l’image de marque.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- Développer et renforcer l’image de marque : tradition, convivialité, qualité.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78665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Objectifs conatifs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- Augmenter les ventes.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- Créer un flux de clientèle.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- Faire acheter.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- Fidéliser et conquérir.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11560" y="404661"/>
          <a:ext cx="8136904" cy="6048678"/>
        </p:xfrm>
        <a:graphic>
          <a:graphicData uri="http://schemas.openxmlformats.org/drawingml/2006/table">
            <a:tbl>
              <a:tblPr/>
              <a:tblGrid>
                <a:gridCol w="2413226"/>
                <a:gridCol w="1546940"/>
                <a:gridCol w="1392246"/>
                <a:gridCol w="1701634"/>
                <a:gridCol w="1082858"/>
              </a:tblGrid>
              <a:tr h="1073152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Absence d’action promotionnelle</a:t>
                      </a: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Réduction</a:t>
                      </a:r>
                      <a:b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de prix</a:t>
                      </a: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Augmentation</a:t>
                      </a:r>
                      <a:b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de taille</a:t>
                      </a: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Jeu</a:t>
                      </a: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Prix de vente (en euros)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66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i="1" dirty="0">
                          <a:latin typeface="Comic Sans MS"/>
                          <a:ea typeface="Times New Roman"/>
                          <a:cs typeface="Times New Roman"/>
                        </a:rPr>
                        <a:t>Coûts variables :</a:t>
                      </a: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Production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Conditionnement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Distribution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Marge sur coût variable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Quantité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734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Marge globale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sur coût variable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Coût fixe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Budget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Résultat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11560" y="404661"/>
          <a:ext cx="8136904" cy="6048678"/>
        </p:xfrm>
        <a:graphic>
          <a:graphicData uri="http://schemas.openxmlformats.org/drawingml/2006/table">
            <a:tbl>
              <a:tblPr/>
              <a:tblGrid>
                <a:gridCol w="2413226"/>
                <a:gridCol w="1546940"/>
                <a:gridCol w="1392246"/>
                <a:gridCol w="1701634"/>
                <a:gridCol w="1082858"/>
              </a:tblGrid>
              <a:tr h="1073152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Absence d’action promotionnelle</a:t>
                      </a: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Réduction</a:t>
                      </a:r>
                      <a:b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de prix</a:t>
                      </a: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Augmentation</a:t>
                      </a:r>
                      <a:b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de taille</a:t>
                      </a: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latin typeface="Comic Sans MS"/>
                          <a:ea typeface="Times New Roman"/>
                          <a:cs typeface="Times New Roman"/>
                        </a:rPr>
                        <a:t>Jeu</a:t>
                      </a: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Prix de vente (en euros)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3,50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766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i="1" dirty="0">
                          <a:latin typeface="Comic Sans MS"/>
                          <a:ea typeface="Times New Roman"/>
                          <a:cs typeface="Times New Roman"/>
                        </a:rPr>
                        <a:t>Coûts variables :</a:t>
                      </a: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Production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Conditionnement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Distribution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0,20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0,50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0,20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0,30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0,25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0,50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 dirty="0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0,25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0,50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2,70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2,50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3,75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2,75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Marge sur coût variable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1,30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1,25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1,25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Quantité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400 000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500 000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440 000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580 000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734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Marge globale</a:t>
                      </a:r>
                    </a:p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sur coût variable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520 000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500 000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550 000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725 000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Coût fixe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300 000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330 000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340 000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400 000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Budget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10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50 000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50 000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50 000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18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Résultat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220 000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120 000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>
                          <a:latin typeface="Comic Sans MS"/>
                          <a:ea typeface="Times New Roman"/>
                          <a:cs typeface="Times New Roman"/>
                        </a:rPr>
                        <a:t>160 000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100" dirty="0">
                          <a:latin typeface="Comic Sans MS"/>
                          <a:ea typeface="Times New Roman"/>
                          <a:cs typeface="Times New Roman"/>
                        </a:rPr>
                        <a:t>275 000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imprimante-info.com/sites/default/files/images/actualite/Promotion-imprimante-epson-magique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7444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Mini BN Format économique x8 336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3936">
            <a:off x="4695290" y="626938"/>
            <a:ext cx="3770339" cy="3960440"/>
          </a:xfrm>
          <a:prstGeom prst="rect">
            <a:avLst/>
          </a:prstGeom>
          <a:noFill/>
        </p:spPr>
      </p:pic>
      <p:pic>
        <p:nvPicPr>
          <p:cNvPr id="5" name="Image 4" descr="Alert in store - Pige Promotion - Céréa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50405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static3.editialis.fr/Images/Archives/MM/MM121/Encadre32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1"/>
            <a:ext cx="813690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toutcoller.com/images/actus/Pattex-100-%C3%A9lu-produit-de-l-ann%C3%A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493299" cy="3744416"/>
          </a:xfrm>
          <a:prstGeom prst="rect">
            <a:avLst/>
          </a:prstGeom>
          <a:noFill/>
        </p:spPr>
      </p:pic>
      <p:pic>
        <p:nvPicPr>
          <p:cNvPr id="3074" name="Picture 2" descr="http://static.ladepeche.fr/content/photo/biz/2012/10/18/797336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6672"/>
            <a:ext cx="2119716" cy="2448272"/>
          </a:xfrm>
          <a:prstGeom prst="rect">
            <a:avLst/>
          </a:prstGeom>
          <a:noFill/>
        </p:spPr>
      </p:pic>
      <p:pic>
        <p:nvPicPr>
          <p:cNvPr id="90114" name="Picture 2" descr="yaourt calin en satisfait ou rembour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68960"/>
            <a:ext cx="461043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848</Words>
  <Application>Microsoft Office PowerPoint</Application>
  <PresentationFormat>Affichage à l'écran (4:3)</PresentationFormat>
  <Paragraphs>231</Paragraphs>
  <Slides>52</Slides>
  <Notes>52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Promotion des ventes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des ventes</dc:title>
  <dc:creator>domi</dc:creator>
  <cp:lastModifiedBy>domi</cp:lastModifiedBy>
  <cp:revision>81</cp:revision>
  <dcterms:created xsi:type="dcterms:W3CDTF">2013-03-24T11:35:27Z</dcterms:created>
  <dcterms:modified xsi:type="dcterms:W3CDTF">2013-03-25T18:53:22Z</dcterms:modified>
</cp:coreProperties>
</file>